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257" r:id="rId3"/>
    <p:sldId id="259" r:id="rId4"/>
    <p:sldId id="307" r:id="rId5"/>
    <p:sldId id="260" r:id="rId6"/>
    <p:sldId id="261" r:id="rId7"/>
    <p:sldId id="262" r:id="rId8"/>
    <p:sldId id="311" r:id="rId9"/>
    <p:sldId id="263" r:id="rId10"/>
    <p:sldId id="264" r:id="rId11"/>
    <p:sldId id="265" r:id="rId12"/>
    <p:sldId id="267" r:id="rId13"/>
    <p:sldId id="308" r:id="rId14"/>
    <p:sldId id="270" r:id="rId15"/>
    <p:sldId id="298" r:id="rId16"/>
    <p:sldId id="299" r:id="rId17"/>
    <p:sldId id="272" r:id="rId18"/>
    <p:sldId id="320" r:id="rId19"/>
    <p:sldId id="277" r:id="rId20"/>
    <p:sldId id="300" r:id="rId21"/>
    <p:sldId id="322" r:id="rId22"/>
    <p:sldId id="284" r:id="rId23"/>
    <p:sldId id="324" r:id="rId24"/>
    <p:sldId id="288" r:id="rId25"/>
    <p:sldId id="289" r:id="rId26"/>
    <p:sldId id="290" r:id="rId27"/>
    <p:sldId id="291" r:id="rId28"/>
    <p:sldId id="292" r:id="rId29"/>
    <p:sldId id="293" r:id="rId30"/>
    <p:sldId id="294" r:id="rId31"/>
    <p:sldId id="295" r:id="rId32"/>
    <p:sldId id="30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94660"/>
  </p:normalViewPr>
  <p:slideViewPr>
    <p:cSldViewPr snapToGrid="0">
      <p:cViewPr>
        <p:scale>
          <a:sx n="67" d="100"/>
          <a:sy n="67" d="100"/>
        </p:scale>
        <p:origin x="10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Sheet1!$AB$1</c:f>
              <c:strCache>
                <c:ptCount val="1"/>
                <c:pt idx="0">
                  <c:v>Carbon1986</c:v>
                </c:pt>
              </c:strCache>
            </c:strRef>
          </c:tx>
          <c:spPr>
            <a:ln w="28575" cap="rnd">
              <a:solidFill>
                <a:schemeClr val="accent1"/>
              </a:solidFill>
              <a:round/>
            </a:ln>
            <a:effectLst/>
          </c:spPr>
          <c:marker>
            <c:symbol val="none"/>
          </c:marker>
          <c:cat>
            <c:strRef>
              <c:f>Sheet1!$D$2:$D$19</c:f>
              <c:strCache>
                <c:ptCount val="18"/>
                <c:pt idx="0">
                  <c:v>Savanna woodland (Erifun-Ilaro)</c:v>
                </c:pt>
                <c:pt idx="1">
                  <c:v>Savanna Woodland (Awo)</c:v>
                </c:pt>
                <c:pt idx="2">
                  <c:v>Natural Forest (Orile Owu)</c:v>
                </c:pt>
                <c:pt idx="3">
                  <c:v>Natural Forest (Okeluse)</c:v>
                </c:pt>
                <c:pt idx="4">
                  <c:v>Cocoa Plantation (Igbara)</c:v>
                </c:pt>
                <c:pt idx="5">
                  <c:v>Teak Plantation (J4 Junction)</c:v>
                </c:pt>
                <c:pt idx="6">
                  <c:v>Grassland (Oke Agbe)</c:v>
                </c:pt>
                <c:pt idx="7">
                  <c:v>Natural Forest (Erin Camp)</c:v>
                </c:pt>
                <c:pt idx="8">
                  <c:v>Woodland (Ottu)</c:v>
                </c:pt>
                <c:pt idx="9">
                  <c:v>Natural Forest (Shasha)</c:v>
                </c:pt>
                <c:pt idx="10">
                  <c:v>Cocoa Plantation (Ibokun)</c:v>
                </c:pt>
                <c:pt idx="11">
                  <c:v>Grassland (Igbeti)</c:v>
                </c:pt>
                <c:pt idx="12">
                  <c:v>oil Plam (Ijebu Igbo)</c:v>
                </c:pt>
                <c:pt idx="13">
                  <c:v>Grassland (Ikoyi-Ile)</c:v>
                </c:pt>
                <c:pt idx="14">
                  <c:v>Cultivation</c:v>
                </c:pt>
                <c:pt idx="15">
                  <c:v>Grassland (Odo Ayedun)</c:v>
                </c:pt>
                <c:pt idx="16">
                  <c:v>Woodland (Igboho)</c:v>
                </c:pt>
                <c:pt idx="17">
                  <c:v>Gmelina (Odigbo)</c:v>
                </c:pt>
              </c:strCache>
            </c:strRef>
          </c:cat>
          <c:val>
            <c:numRef>
              <c:f>Sheet1!$AB$2:$AB$19</c:f>
              <c:numCache>
                <c:formatCode>0.00</c:formatCode>
                <c:ptCount val="18"/>
                <c:pt idx="0">
                  <c:v>36.916237264899998</c:v>
                </c:pt>
                <c:pt idx="1">
                  <c:v>34.924298837199999</c:v>
                </c:pt>
                <c:pt idx="2">
                  <c:v>41.809704512800003</c:v>
                </c:pt>
                <c:pt idx="3">
                  <c:v>55.448700815000002</c:v>
                </c:pt>
                <c:pt idx="4">
                  <c:v>94.193362369400006</c:v>
                </c:pt>
                <c:pt idx="5">
                  <c:v>25.793318295940001</c:v>
                </c:pt>
                <c:pt idx="6">
                  <c:v>30.601242520696999</c:v>
                </c:pt>
                <c:pt idx="7">
                  <c:v>81.539915673099998</c:v>
                </c:pt>
                <c:pt idx="8">
                  <c:v>60.416399941900004</c:v>
                </c:pt>
                <c:pt idx="9">
                  <c:v>40.467876383967003</c:v>
                </c:pt>
                <c:pt idx="10">
                  <c:v>65.298936391400005</c:v>
                </c:pt>
                <c:pt idx="11">
                  <c:v>15.006259890700001</c:v>
                </c:pt>
                <c:pt idx="12">
                  <c:v>40.370753540849996</c:v>
                </c:pt>
                <c:pt idx="13">
                  <c:v>95.6531694265</c:v>
                </c:pt>
                <c:pt idx="14">
                  <c:v>67.773565421200004</c:v>
                </c:pt>
                <c:pt idx="15">
                  <c:v>25.647758217149999</c:v>
                </c:pt>
                <c:pt idx="16">
                  <c:v>41.620490381400003</c:v>
                </c:pt>
                <c:pt idx="17">
                  <c:v>44.470978311700001</c:v>
                </c:pt>
              </c:numCache>
            </c:numRef>
          </c:val>
          <c:smooth val="0"/>
          <c:extLst>
            <c:ext xmlns:c16="http://schemas.microsoft.com/office/drawing/2014/chart" uri="{C3380CC4-5D6E-409C-BE32-E72D297353CC}">
              <c16:uniqueId val="{00000000-B64C-400F-8C1E-5C422F840C17}"/>
            </c:ext>
          </c:extLst>
        </c:ser>
        <c:ser>
          <c:idx val="1"/>
          <c:order val="1"/>
          <c:tx>
            <c:strRef>
              <c:f>Sheet1!$AC$1</c:f>
              <c:strCache>
                <c:ptCount val="1"/>
                <c:pt idx="0">
                  <c:v>Carbon 2006</c:v>
                </c:pt>
              </c:strCache>
            </c:strRef>
          </c:tx>
          <c:spPr>
            <a:ln w="28575" cap="rnd">
              <a:solidFill>
                <a:schemeClr val="accent2"/>
              </a:solidFill>
              <a:round/>
            </a:ln>
            <a:effectLst/>
          </c:spPr>
          <c:marker>
            <c:symbol val="none"/>
          </c:marker>
          <c:cat>
            <c:strRef>
              <c:f>Sheet1!$D$2:$D$19</c:f>
              <c:strCache>
                <c:ptCount val="18"/>
                <c:pt idx="0">
                  <c:v>Savanna woodland (Erifun-Ilaro)</c:v>
                </c:pt>
                <c:pt idx="1">
                  <c:v>Savanna Woodland (Awo)</c:v>
                </c:pt>
                <c:pt idx="2">
                  <c:v>Natural Forest (Orile Owu)</c:v>
                </c:pt>
                <c:pt idx="3">
                  <c:v>Natural Forest (Okeluse)</c:v>
                </c:pt>
                <c:pt idx="4">
                  <c:v>Cocoa Plantation (Igbara)</c:v>
                </c:pt>
                <c:pt idx="5">
                  <c:v>Teak Plantation (J4 Junction)</c:v>
                </c:pt>
                <c:pt idx="6">
                  <c:v>Grassland (Oke Agbe)</c:v>
                </c:pt>
                <c:pt idx="7">
                  <c:v>Natural Forest (Erin Camp)</c:v>
                </c:pt>
                <c:pt idx="8">
                  <c:v>Woodland (Ottu)</c:v>
                </c:pt>
                <c:pt idx="9">
                  <c:v>Natural Forest (Shasha)</c:v>
                </c:pt>
                <c:pt idx="10">
                  <c:v>Cocoa Plantation (Ibokun)</c:v>
                </c:pt>
                <c:pt idx="11">
                  <c:v>Grassland (Igbeti)</c:v>
                </c:pt>
                <c:pt idx="12">
                  <c:v>oil Plam (Ijebu Igbo)</c:v>
                </c:pt>
                <c:pt idx="13">
                  <c:v>Grassland (Ikoyi-Ile)</c:v>
                </c:pt>
                <c:pt idx="14">
                  <c:v>Cultivation</c:v>
                </c:pt>
                <c:pt idx="15">
                  <c:v>Grassland (Odo Ayedun)</c:v>
                </c:pt>
                <c:pt idx="16">
                  <c:v>Woodland (Igboho)</c:v>
                </c:pt>
                <c:pt idx="17">
                  <c:v>Gmelina (Odigbo)</c:v>
                </c:pt>
              </c:strCache>
            </c:strRef>
          </c:cat>
          <c:val>
            <c:numRef>
              <c:f>Sheet1!$AC$2:$AC$17</c:f>
              <c:numCache>
                <c:formatCode>0.00</c:formatCode>
                <c:ptCount val="16"/>
                <c:pt idx="0">
                  <c:v>2.3638288835600001</c:v>
                </c:pt>
                <c:pt idx="1">
                  <c:v>5.8553908302000002</c:v>
                </c:pt>
                <c:pt idx="2">
                  <c:v>18.626895880999999</c:v>
                </c:pt>
                <c:pt idx="3">
                  <c:v>25.364352002099999</c:v>
                </c:pt>
                <c:pt idx="4">
                  <c:v>54.256854156999999</c:v>
                </c:pt>
                <c:pt idx="5">
                  <c:v>26.355535267530001</c:v>
                </c:pt>
                <c:pt idx="6">
                  <c:v>16.5323242222</c:v>
                </c:pt>
                <c:pt idx="7">
                  <c:v>33.745091848400001</c:v>
                </c:pt>
                <c:pt idx="8">
                  <c:v>29.185072326299998</c:v>
                </c:pt>
                <c:pt idx="9">
                  <c:v>15.2839113067</c:v>
                </c:pt>
                <c:pt idx="10">
                  <c:v>32.768595425999997</c:v>
                </c:pt>
                <c:pt idx="11">
                  <c:v>1.4384027706</c:v>
                </c:pt>
                <c:pt idx="12">
                  <c:v>6.9182996808999997</c:v>
                </c:pt>
                <c:pt idx="13">
                  <c:v>56.658461614700002</c:v>
                </c:pt>
                <c:pt idx="14">
                  <c:v>41.097029523800003</c:v>
                </c:pt>
                <c:pt idx="15">
                  <c:v>12.708415667500001</c:v>
                </c:pt>
              </c:numCache>
            </c:numRef>
          </c:val>
          <c:smooth val="0"/>
          <c:extLst>
            <c:ext xmlns:c16="http://schemas.microsoft.com/office/drawing/2014/chart" uri="{C3380CC4-5D6E-409C-BE32-E72D297353CC}">
              <c16:uniqueId val="{00000001-B64C-400F-8C1E-5C422F840C17}"/>
            </c:ext>
          </c:extLst>
        </c:ser>
        <c:ser>
          <c:idx val="2"/>
          <c:order val="2"/>
          <c:tx>
            <c:strRef>
              <c:f>Sheet1!$AD$1</c:f>
              <c:strCache>
                <c:ptCount val="1"/>
                <c:pt idx="0">
                  <c:v>Carbon 2016</c:v>
                </c:pt>
              </c:strCache>
            </c:strRef>
          </c:tx>
          <c:spPr>
            <a:ln w="28575" cap="rnd">
              <a:solidFill>
                <a:schemeClr val="accent3"/>
              </a:solidFill>
              <a:round/>
            </a:ln>
            <a:effectLst/>
          </c:spPr>
          <c:marker>
            <c:symbol val="none"/>
          </c:marker>
          <c:cat>
            <c:strRef>
              <c:f>Sheet1!$D$2:$D$19</c:f>
              <c:strCache>
                <c:ptCount val="18"/>
                <c:pt idx="0">
                  <c:v>Savanna woodland (Erifun-Ilaro)</c:v>
                </c:pt>
                <c:pt idx="1">
                  <c:v>Savanna Woodland (Awo)</c:v>
                </c:pt>
                <c:pt idx="2">
                  <c:v>Natural Forest (Orile Owu)</c:v>
                </c:pt>
                <c:pt idx="3">
                  <c:v>Natural Forest (Okeluse)</c:v>
                </c:pt>
                <c:pt idx="4">
                  <c:v>Cocoa Plantation (Igbara)</c:v>
                </c:pt>
                <c:pt idx="5">
                  <c:v>Teak Plantation (J4 Junction)</c:v>
                </c:pt>
                <c:pt idx="6">
                  <c:v>Grassland (Oke Agbe)</c:v>
                </c:pt>
                <c:pt idx="7">
                  <c:v>Natural Forest (Erin Camp)</c:v>
                </c:pt>
                <c:pt idx="8">
                  <c:v>Woodland (Ottu)</c:v>
                </c:pt>
                <c:pt idx="9">
                  <c:v>Natural Forest (Shasha)</c:v>
                </c:pt>
                <c:pt idx="10">
                  <c:v>Cocoa Plantation (Ibokun)</c:v>
                </c:pt>
                <c:pt idx="11">
                  <c:v>Grassland (Igbeti)</c:v>
                </c:pt>
                <c:pt idx="12">
                  <c:v>oil Plam (Ijebu Igbo)</c:v>
                </c:pt>
                <c:pt idx="13">
                  <c:v>Grassland (Ikoyi-Ile)</c:v>
                </c:pt>
                <c:pt idx="14">
                  <c:v>Cultivation</c:v>
                </c:pt>
                <c:pt idx="15">
                  <c:v>Grassland (Odo Ayedun)</c:v>
                </c:pt>
                <c:pt idx="16">
                  <c:v>Woodland (Igboho)</c:v>
                </c:pt>
                <c:pt idx="17">
                  <c:v>Gmelina (Odigbo)</c:v>
                </c:pt>
              </c:strCache>
            </c:strRef>
          </c:cat>
          <c:val>
            <c:numRef>
              <c:f>Sheet1!$AD$2:$AD$19</c:f>
              <c:numCache>
                <c:formatCode>0.00</c:formatCode>
                <c:ptCount val="18"/>
                <c:pt idx="0">
                  <c:v>1.75575726016</c:v>
                </c:pt>
                <c:pt idx="1">
                  <c:v>2.1043483388399999</c:v>
                </c:pt>
                <c:pt idx="2">
                  <c:v>8.5950586288600004</c:v>
                </c:pt>
                <c:pt idx="3">
                  <c:v>13.1875327357</c:v>
                </c:pt>
                <c:pt idx="4">
                  <c:v>31.3468127274</c:v>
                </c:pt>
                <c:pt idx="5">
                  <c:v>15.484438305499999</c:v>
                </c:pt>
                <c:pt idx="6">
                  <c:v>5.5746096209299996</c:v>
                </c:pt>
                <c:pt idx="7">
                  <c:v>17.603016815899998</c:v>
                </c:pt>
                <c:pt idx="8">
                  <c:v>4.3770716752599999</c:v>
                </c:pt>
                <c:pt idx="9">
                  <c:v>14.9338317322</c:v>
                </c:pt>
                <c:pt idx="10">
                  <c:v>16.2130547756</c:v>
                </c:pt>
                <c:pt idx="11">
                  <c:v>0.450343282914</c:v>
                </c:pt>
                <c:pt idx="12">
                  <c:v>14.898069787000001</c:v>
                </c:pt>
                <c:pt idx="13">
                  <c:v>34.336678920399997</c:v>
                </c:pt>
                <c:pt idx="14">
                  <c:v>4.7553054927699998</c:v>
                </c:pt>
                <c:pt idx="15">
                  <c:v>1.74827633072</c:v>
                </c:pt>
                <c:pt idx="16">
                  <c:v>2.9328395166600001</c:v>
                </c:pt>
                <c:pt idx="17">
                  <c:v>3.1828710232700002</c:v>
                </c:pt>
              </c:numCache>
            </c:numRef>
          </c:val>
          <c:smooth val="0"/>
          <c:extLst>
            <c:ext xmlns:c16="http://schemas.microsoft.com/office/drawing/2014/chart" uri="{C3380CC4-5D6E-409C-BE32-E72D297353CC}">
              <c16:uniqueId val="{00000002-B64C-400F-8C1E-5C422F840C17}"/>
            </c:ext>
          </c:extLst>
        </c:ser>
        <c:dLbls>
          <c:showLegendKey val="0"/>
          <c:showVal val="0"/>
          <c:showCatName val="0"/>
          <c:showSerName val="0"/>
          <c:showPercent val="0"/>
          <c:showBubbleSize val="0"/>
        </c:dLbls>
        <c:smooth val="0"/>
        <c:axId val="606967296"/>
        <c:axId val="606968832"/>
      </c:lineChart>
      <c:catAx>
        <c:axId val="606967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968832"/>
        <c:crosses val="autoZero"/>
        <c:auto val="1"/>
        <c:lblAlgn val="ctr"/>
        <c:lblOffset val="100"/>
        <c:noMultiLvlLbl val="0"/>
      </c:catAx>
      <c:valAx>
        <c:axId val="606968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Carbon </a:t>
                </a:r>
                <a:r>
                  <a:rPr lang="en-GB" sz="1000" b="1" i="0" u="none" strike="noStrike" baseline="0">
                    <a:effectLst/>
                  </a:rPr>
                  <a:t>(g/m</a:t>
                </a:r>
                <a:r>
                  <a:rPr lang="en-GB" sz="1000" b="1" i="0" u="none" strike="noStrike" baseline="30000">
                    <a:effectLst/>
                  </a:rPr>
                  <a:t>2</a:t>
                </a:r>
                <a:r>
                  <a:rPr lang="en-GB" sz="1000" b="1" i="0" u="none" strike="noStrike" baseline="0">
                    <a:effectLst/>
                  </a:rPr>
                  <a:t>)</a:t>
                </a:r>
                <a:endParaRPr lang="en-US"/>
              </a:p>
            </c:rich>
          </c:tx>
          <c:overlay val="0"/>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967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C895B2-A8C8-4AF0-8B0A-7A0EF636789C}" type="datetimeFigureOut">
              <a:rPr lang="en-US" smtClean="0"/>
              <a:t>7/30/2024</a:t>
            </a:fld>
            <a:endParaRPr lang="en-US"/>
          </a:p>
        </p:txBody>
      </p:sp>
      <p:sp>
        <p:nvSpPr>
          <p:cNvPr id="5" name="Footer Placeholder 4"/>
          <p:cNvSpPr>
            <a:spLocks noGrp="1"/>
          </p:cNvSpPr>
          <p:nvPr>
            <p:ph type="ftr" sz="quarter" idx="11"/>
          </p:nvPr>
        </p:nvSpPr>
        <p:spPr>
          <a:xfrm>
            <a:off x="812805" y="6272785"/>
            <a:ext cx="4745736" cy="365125"/>
          </a:xfrm>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C0F17F0A-37CC-4846-89E3-5C031232F790}" type="slidenum">
              <a:rPr lang="en-US" smtClean="0"/>
              <a:t>‹#›</a:t>
            </a:fld>
            <a:endParaRPr lang="en-US"/>
          </a:p>
        </p:txBody>
      </p:sp>
    </p:spTree>
    <p:extLst>
      <p:ext uri="{BB962C8B-B14F-4D97-AF65-F5344CB8AC3E}">
        <p14:creationId xmlns:p14="http://schemas.microsoft.com/office/powerpoint/2010/main" val="1824847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C895B2-A8C8-4AF0-8B0A-7A0EF636789C}" type="datetimeFigureOut">
              <a:rPr lang="en-US" smtClean="0"/>
              <a:t>7/30/2024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888093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C895B2-A8C8-4AF0-8B0A-7A0EF636789C}" type="datetimeFigureOut">
              <a:rPr lang="en-US" smtClean="0"/>
              <a:t>7/30/2024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22807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C895B2-A8C8-4AF0-8B0A-7A0EF636789C}" type="datetimeFigureOut">
              <a:rPr lang="en-US" smtClean="0"/>
              <a:t>7/30/2024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160044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4DC895B2-A8C8-4AF0-8B0A-7A0EF636789C}" type="datetimeFigureOut">
              <a:rPr lang="en-US" smtClean="0"/>
              <a:t>7/30/2024</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C0F17F0A-37CC-4846-89E3-5C031232F790}" type="slidenum">
              <a:rPr lang="en-US" smtClean="0"/>
              <a:t>‹#›</a:t>
            </a:fld>
            <a:endParaRPr lang="en-US"/>
          </a:p>
        </p:txBody>
      </p:sp>
    </p:spTree>
    <p:extLst>
      <p:ext uri="{BB962C8B-B14F-4D97-AF65-F5344CB8AC3E}">
        <p14:creationId xmlns:p14="http://schemas.microsoft.com/office/powerpoint/2010/main" val="1400882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C895B2-A8C8-4AF0-8B0A-7A0EF636789C}" type="datetimeFigureOut">
              <a:rPr lang="en-US" smtClean="0"/>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337434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C895B2-A8C8-4AF0-8B0A-7A0EF636789C}" type="datetimeFigureOut">
              <a:rPr lang="en-US" smtClean="0"/>
              <a:t>7/30/2024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1119952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4DC895B2-A8C8-4AF0-8B0A-7A0EF636789C}" type="datetimeFigureOut">
              <a:rPr lang="en-US" smtClean="0"/>
              <a:t>7/30/2024</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408767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C895B2-A8C8-4AF0-8B0A-7A0EF636789C}" type="datetimeFigureOut">
              <a:rPr lang="en-US" smtClean="0"/>
              <a:t>7/30/2024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312524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4DC895B2-A8C8-4AF0-8B0A-7A0EF636789C}" type="datetimeFigureOut">
              <a:rPr lang="en-US" smtClean="0"/>
              <a:t>7/30/2024</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770629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4DC895B2-A8C8-4AF0-8B0A-7A0EF636789C}" type="datetimeFigureOut">
              <a:rPr lang="en-US" smtClean="0"/>
              <a:t>7/30/2024</a:t>
            </a:fld>
            <a:endParaRPr lang="en-US"/>
          </a:p>
        </p:txBody>
      </p:sp>
      <p:sp>
        <p:nvSpPr>
          <p:cNvPr id="10" name="Slide Number Placeholder 9"/>
          <p:cNvSpPr>
            <a:spLocks noGrp="1"/>
          </p:cNvSpPr>
          <p:nvPr>
            <p:ph type="sldNum" sz="quarter" idx="12"/>
          </p:nvPr>
        </p:nvSpPr>
        <p:spPr/>
        <p:txBody>
          <a:bodyPr/>
          <a:lstStyle/>
          <a:p>
            <a:fld id="{C0F17F0A-37CC-4846-89E3-5C031232F790}" type="slidenum">
              <a:rPr lang="en-US" smtClean="0"/>
              <a:t>‹#›</a:t>
            </a:fld>
            <a:endParaRPr lang="en-US"/>
          </a:p>
        </p:txBody>
      </p:sp>
    </p:spTree>
    <p:extLst>
      <p:ext uri="{BB962C8B-B14F-4D97-AF65-F5344CB8AC3E}">
        <p14:creationId xmlns:p14="http://schemas.microsoft.com/office/powerpoint/2010/main" val="346134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4DC895B2-A8C8-4AF0-8B0A-7A0EF636789C}" type="datetimeFigureOut">
              <a:rPr lang="en-US" smtClean="0"/>
              <a:t>7/30/2024</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C0F17F0A-37CC-4846-89E3-5C031232F790}" type="slidenum">
              <a:rPr lang="en-US" smtClean="0"/>
              <a:t>‹#›</a:t>
            </a:fld>
            <a:endParaRPr lang="en-US"/>
          </a:p>
        </p:txBody>
      </p:sp>
    </p:spTree>
    <p:extLst>
      <p:ext uri="{BB962C8B-B14F-4D97-AF65-F5344CB8AC3E}">
        <p14:creationId xmlns:p14="http://schemas.microsoft.com/office/powerpoint/2010/main" val="158408483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9186-A6DC-4D83-94C6-1D631551DF1B}"/>
              </a:ext>
            </a:extLst>
          </p:cNvPr>
          <p:cNvSpPr>
            <a:spLocks noGrp="1"/>
          </p:cNvSpPr>
          <p:nvPr>
            <p:ph type="ctrTitle"/>
          </p:nvPr>
        </p:nvSpPr>
        <p:spPr>
          <a:xfrm>
            <a:off x="696432" y="2192229"/>
            <a:ext cx="7751135" cy="1285374"/>
          </a:xfrm>
        </p:spPr>
        <p:txBody>
          <a:bodyPr>
            <a:noAutofit/>
          </a:bodyPr>
          <a:lstStyle/>
          <a:p>
            <a:pPr algn="ctr">
              <a:lnSpc>
                <a:spcPct val="115000"/>
              </a:lnSpc>
              <a:spcBef>
                <a:spcPts val="0"/>
              </a:spcBef>
            </a:pPr>
            <a:r>
              <a:rPr lang="en-GB" sz="2400" b="1" dirty="0">
                <a:solidFill>
                  <a:schemeClr val="accent1">
                    <a:lumMod val="60000"/>
                    <a:lumOff val="40000"/>
                  </a:schemeClr>
                </a:solidFill>
                <a:latin typeface="Arial Black" panose="020B0A04020102020204" pitchFamily="34" charset="0"/>
                <a:ea typeface="Calibri" panose="020F0502020204030204" pitchFamily="34" charset="0"/>
                <a:cs typeface="Times New Roman" panose="02020603050405020304" pitchFamily="18" charset="0"/>
              </a:rPr>
              <a:t> </a:t>
            </a:r>
            <a:r>
              <a:rPr lang="en-GB" sz="2400" b="1" u="sng" dirty="0">
                <a:solidFill>
                  <a:schemeClr val="accent1">
                    <a:lumMod val="60000"/>
                    <a:lumOff val="40000"/>
                  </a:schemeClr>
                </a:solidFill>
                <a:latin typeface="Arial Black" panose="020B0A04020102020204" pitchFamily="34" charset="0"/>
                <a:ea typeface="Calibri" panose="020F0502020204030204" pitchFamily="34" charset="0"/>
                <a:cs typeface="Times New Roman" panose="02020603050405020304" pitchFamily="18" charset="0"/>
              </a:rPr>
              <a:t>TITLE:</a:t>
            </a:r>
            <a:br>
              <a:rPr lang="en-GB" sz="2400" b="1" u="sng" dirty="0">
                <a:solidFill>
                  <a:schemeClr val="accent1">
                    <a:lumMod val="60000"/>
                    <a:lumOff val="40000"/>
                  </a:schemeClr>
                </a:solidFill>
                <a:latin typeface="Arial Black" panose="020B0A04020102020204" pitchFamily="34" charset="0"/>
                <a:ea typeface="Calibri" panose="020F0502020204030204" pitchFamily="34" charset="0"/>
                <a:cs typeface="Times New Roman" panose="02020603050405020304" pitchFamily="18" charset="0"/>
              </a:rPr>
            </a:br>
            <a:r>
              <a:rPr lang="en-GB" sz="2400" b="1" dirty="0">
                <a:solidFill>
                  <a:schemeClr val="accent1">
                    <a:lumMod val="60000"/>
                    <a:lumOff val="40000"/>
                  </a:schemeClr>
                </a:solidFill>
                <a:latin typeface="Arial Black" panose="020B0A04020102020204" pitchFamily="34" charset="0"/>
                <a:ea typeface="Calibri" panose="020F0502020204030204" pitchFamily="34" charset="0"/>
                <a:cs typeface="Times New Roman" panose="02020603050405020304" pitchFamily="18" charset="0"/>
              </a:rPr>
              <a:t>ABOVEGROUND BIOMASS CHANGE AND TERRESTRIAL CARBON STOCK IN THE FOREST AND WOODLAND AREAS OF SOUTHWESTERN NIGERIA</a:t>
            </a:r>
            <a:endParaRPr lang="en-US" sz="2400" b="1" dirty="0">
              <a:solidFill>
                <a:schemeClr val="accent1">
                  <a:lumMod val="60000"/>
                  <a:lumOff val="40000"/>
                </a:schemeClr>
              </a:solidFill>
              <a:latin typeface="Arial Black" panose="020B0A04020102020204" pitchFamily="34" charset="0"/>
            </a:endParaRPr>
          </a:p>
        </p:txBody>
      </p:sp>
      <p:sp>
        <p:nvSpPr>
          <p:cNvPr id="3" name="Subtitle 2">
            <a:extLst>
              <a:ext uri="{FF2B5EF4-FFF2-40B4-BE49-F238E27FC236}">
                <a16:creationId xmlns:a16="http://schemas.microsoft.com/office/drawing/2014/main" id="{FE26F3A8-C186-44C0-8588-D4085A87D103}"/>
              </a:ext>
            </a:extLst>
          </p:cNvPr>
          <p:cNvSpPr>
            <a:spLocks noGrp="1"/>
          </p:cNvSpPr>
          <p:nvPr>
            <p:ph type="subTitle" idx="1"/>
          </p:nvPr>
        </p:nvSpPr>
        <p:spPr>
          <a:xfrm>
            <a:off x="1143000" y="3902918"/>
            <a:ext cx="6858000" cy="1405585"/>
          </a:xfrm>
        </p:spPr>
        <p:txBody>
          <a:bodyPr>
            <a:noAutofit/>
          </a:bodyPr>
          <a:lstStyle/>
          <a:p>
            <a:pPr algn="ctr"/>
            <a:br>
              <a:rPr lang="en-US" sz="24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br>
            <a:r>
              <a:rPr lang="en-GB" sz="24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 </a:t>
            </a:r>
            <a:br>
              <a:rPr lang="en-US" sz="24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br>
            <a:r>
              <a:rPr lang="en-GB" sz="24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UDOFIA,  Samuel Kevin</a:t>
            </a:r>
          </a:p>
          <a:p>
            <a:pPr algn="ctr"/>
            <a:r>
              <a:rPr lang="en-GB" sz="24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(060906078)</a:t>
            </a:r>
            <a:br>
              <a:rPr lang="en-US" sz="2400" b="1" dirty="0">
                <a:solidFill>
                  <a:schemeClr val="tx1"/>
                </a:solidFill>
                <a:latin typeface="Arial Black" panose="020B0A04020102020204" pitchFamily="34" charset="0"/>
                <a:ea typeface="Calibri" panose="020F0502020204030204" pitchFamily="34" charset="0"/>
                <a:cs typeface="Times New Roman" panose="02020603050405020304" pitchFamily="18" charset="0"/>
              </a:rPr>
            </a:br>
            <a:endParaRPr lang="en-US" sz="2400" b="1" dirty="0">
              <a:solidFill>
                <a:schemeClr val="tx1"/>
              </a:solidFill>
              <a:latin typeface="Arial Black" panose="020B0A040201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A52FA64-8912-0EC4-6EF4-E71543884DD7}"/>
              </a:ext>
            </a:extLst>
          </p:cNvPr>
          <p:cNvSpPr txBox="1"/>
          <p:nvPr/>
        </p:nvSpPr>
        <p:spPr>
          <a:xfrm>
            <a:off x="0" y="5397047"/>
            <a:ext cx="6161567" cy="1429494"/>
          </a:xfrm>
          <a:prstGeom prst="rect">
            <a:avLst/>
          </a:prstGeom>
          <a:noFill/>
        </p:spPr>
        <p:txBody>
          <a:bodyPr wrap="square">
            <a:spAutoFit/>
          </a:bodyPr>
          <a:lstStyle/>
          <a:p>
            <a:pPr algn="l">
              <a:lnSpc>
                <a:spcPct val="150000"/>
              </a:lnSpc>
            </a:pPr>
            <a:r>
              <a:rPr lang="en-GB" sz="2000" b="1" cap="all" dirty="0">
                <a:latin typeface="Arial Black" panose="020B0A04020102020204" pitchFamily="34" charset="0"/>
                <a:ea typeface="Calibri" panose="020F0502020204030204" pitchFamily="34" charset="0"/>
              </a:rPr>
              <a:t>Supervisors:</a:t>
            </a:r>
          </a:p>
          <a:p>
            <a:pPr algn="l">
              <a:lnSpc>
                <a:spcPct val="150000"/>
              </a:lnSpc>
            </a:pPr>
            <a:r>
              <a:rPr lang="en-GB" sz="2000" b="1" dirty="0" err="1">
                <a:latin typeface="Arial Black" panose="020B0A04020102020204" pitchFamily="34" charset="0"/>
                <a:ea typeface="Calibri" panose="020F0502020204030204" pitchFamily="34" charset="0"/>
              </a:rPr>
              <a:t>Dr.</a:t>
            </a:r>
            <a:r>
              <a:rPr lang="en-GB" sz="2000" b="1" dirty="0">
                <a:latin typeface="Arial Black" panose="020B0A04020102020204" pitchFamily="34" charset="0"/>
                <a:ea typeface="Calibri" panose="020F0502020204030204" pitchFamily="34" charset="0"/>
              </a:rPr>
              <a:t>  Mayowa </a:t>
            </a:r>
            <a:r>
              <a:rPr lang="en-GB" sz="2000" b="1" dirty="0" err="1">
                <a:latin typeface="Arial Black" panose="020B0A04020102020204" pitchFamily="34" charset="0"/>
                <a:ea typeface="Calibri" panose="020F0502020204030204" pitchFamily="34" charset="0"/>
              </a:rPr>
              <a:t>Fasona</a:t>
            </a:r>
            <a:r>
              <a:rPr lang="en-GB" sz="2000" b="1" dirty="0">
                <a:latin typeface="Arial Black" panose="020B0A04020102020204" pitchFamily="34" charset="0"/>
                <a:ea typeface="Calibri" panose="020F0502020204030204" pitchFamily="34" charset="0"/>
              </a:rPr>
              <a:t> (</a:t>
            </a:r>
            <a:r>
              <a:rPr lang="en-GB" sz="2000" b="1" dirty="0" err="1">
                <a:latin typeface="Arial Black" panose="020B0A04020102020204" pitchFamily="34" charset="0"/>
                <a:ea typeface="Calibri" panose="020F0502020204030204" pitchFamily="34" charset="0"/>
              </a:rPr>
              <a:t>Asso</a:t>
            </a:r>
            <a:r>
              <a:rPr lang="en-GB" sz="2000" b="1" dirty="0">
                <a:latin typeface="Arial Black" panose="020B0A04020102020204" pitchFamily="34" charset="0"/>
                <a:ea typeface="Calibri" panose="020F0502020204030204" pitchFamily="34" charset="0"/>
              </a:rPr>
              <a:t>. Prof.)</a:t>
            </a:r>
          </a:p>
          <a:p>
            <a:pPr algn="l">
              <a:lnSpc>
                <a:spcPct val="150000"/>
              </a:lnSpc>
            </a:pPr>
            <a:r>
              <a:rPr lang="en-GB" sz="2000" b="1" dirty="0" err="1">
                <a:latin typeface="Arial Black" panose="020B0A04020102020204" pitchFamily="34" charset="0"/>
                <a:ea typeface="Calibri" panose="020F0502020204030204" pitchFamily="34" charset="0"/>
              </a:rPr>
              <a:t>Dr.</a:t>
            </a:r>
            <a:r>
              <a:rPr lang="en-GB" sz="2000" b="1" dirty="0">
                <a:latin typeface="Arial Black" panose="020B0A04020102020204" pitchFamily="34" charset="0"/>
                <a:ea typeface="Calibri" panose="020F0502020204030204" pitchFamily="34" charset="0"/>
              </a:rPr>
              <a:t> </a:t>
            </a:r>
            <a:r>
              <a:rPr lang="en-GB" sz="2000" b="1" dirty="0" err="1">
                <a:latin typeface="Arial Black" panose="020B0A04020102020204" pitchFamily="34" charset="0"/>
                <a:ea typeface="Calibri" panose="020F0502020204030204" pitchFamily="34" charset="0"/>
              </a:rPr>
              <a:t>Shakirudeen</a:t>
            </a:r>
            <a:r>
              <a:rPr lang="en-GB" sz="2000" b="1" dirty="0">
                <a:latin typeface="Arial Black" panose="020B0A04020102020204" pitchFamily="34" charset="0"/>
                <a:ea typeface="Calibri" panose="020F0502020204030204" pitchFamily="34" charset="0"/>
              </a:rPr>
              <a:t> </a:t>
            </a:r>
            <a:r>
              <a:rPr lang="en-GB" sz="2000" b="1" dirty="0" err="1">
                <a:latin typeface="Arial Black" panose="020B0A04020102020204" pitchFamily="34" charset="0"/>
                <a:ea typeface="Calibri" panose="020F0502020204030204" pitchFamily="34" charset="0"/>
              </a:rPr>
              <a:t>Odunuga</a:t>
            </a:r>
            <a:r>
              <a:rPr lang="en-GB" sz="2000" b="1" dirty="0">
                <a:latin typeface="Arial Black" panose="020B0A04020102020204" pitchFamily="34" charset="0"/>
                <a:ea typeface="Calibri" panose="020F0502020204030204" pitchFamily="34" charset="0"/>
              </a:rPr>
              <a:t> (</a:t>
            </a:r>
            <a:r>
              <a:rPr lang="en-GB" sz="2000" b="1" dirty="0" err="1">
                <a:latin typeface="Arial Black" panose="020B0A04020102020204" pitchFamily="34" charset="0"/>
                <a:ea typeface="Calibri" panose="020F0502020204030204" pitchFamily="34" charset="0"/>
              </a:rPr>
              <a:t>Asso</a:t>
            </a:r>
            <a:r>
              <a:rPr lang="en-GB" sz="2000" b="1" dirty="0">
                <a:latin typeface="Arial Black" panose="020B0A04020102020204" pitchFamily="34" charset="0"/>
                <a:ea typeface="Calibri" panose="020F0502020204030204" pitchFamily="34" charset="0"/>
              </a:rPr>
              <a:t>. Prof.)</a:t>
            </a:r>
          </a:p>
        </p:txBody>
      </p:sp>
      <p:sp>
        <p:nvSpPr>
          <p:cNvPr id="4" name="TextBox 3">
            <a:extLst>
              <a:ext uri="{FF2B5EF4-FFF2-40B4-BE49-F238E27FC236}">
                <a16:creationId xmlns:a16="http://schemas.microsoft.com/office/drawing/2014/main" id="{32B4CD07-5F33-E8D6-4767-5B2285D5B175}"/>
              </a:ext>
            </a:extLst>
          </p:cNvPr>
          <p:cNvSpPr txBox="1"/>
          <p:nvPr/>
        </p:nvSpPr>
        <p:spPr>
          <a:xfrm flipH="1">
            <a:off x="159657" y="153738"/>
            <a:ext cx="8824683" cy="1015663"/>
          </a:xfrm>
          <a:prstGeom prst="rect">
            <a:avLst/>
          </a:prstGeom>
          <a:noFill/>
        </p:spPr>
        <p:txBody>
          <a:bodyPr wrap="square" rtlCol="0">
            <a:spAutoFit/>
          </a:bodyPr>
          <a:lstStyle/>
          <a:p>
            <a:pPr algn="ctr"/>
            <a:r>
              <a:rPr lang="en-US" sz="20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DEFENSE OF THESIS FOR THE AWARD OF DOCTOR OF PHILOSOPHY IN REMOTE SENSING, DEPARTMENT OF GEOGRAPHY, SCHOOL OF POSTGRADUATE STUDIES, UNIVERSITY OF LAGOS, NIGERIA.</a:t>
            </a:r>
          </a:p>
        </p:txBody>
      </p:sp>
    </p:spTree>
    <p:extLst>
      <p:ext uri="{BB962C8B-B14F-4D97-AF65-F5344CB8AC3E}">
        <p14:creationId xmlns:p14="http://schemas.microsoft.com/office/powerpoint/2010/main" val="3641593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8CAA-B2CC-488E-8D8D-75B4179BEB95}"/>
              </a:ext>
            </a:extLst>
          </p:cNvPr>
          <p:cNvSpPr>
            <a:spLocks noGrp="1"/>
          </p:cNvSpPr>
          <p:nvPr>
            <p:ph type="title"/>
          </p:nvPr>
        </p:nvSpPr>
        <p:spPr>
          <a:xfrm>
            <a:off x="207434" y="172599"/>
            <a:ext cx="8729132" cy="413451"/>
          </a:xfrm>
        </p:spPr>
        <p:txBody>
          <a:bodyPr>
            <a:noAutofit/>
          </a:bodyPr>
          <a:lstStyle/>
          <a:p>
            <a:pPr algn="ctr"/>
            <a:r>
              <a:rPr lang="en-GB"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Literature Review and Conceptual Framework</a:t>
            </a:r>
            <a:endParaRPr lang="en-US" sz="2400"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0677D06-F6B3-40E0-B9A9-19B6705E0BE8}"/>
              </a:ext>
            </a:extLst>
          </p:cNvPr>
          <p:cNvSpPr>
            <a:spLocks noGrp="1"/>
          </p:cNvSpPr>
          <p:nvPr>
            <p:ph idx="1"/>
          </p:nvPr>
        </p:nvSpPr>
        <p:spPr>
          <a:xfrm>
            <a:off x="341261" y="1337340"/>
            <a:ext cx="8279543" cy="2833217"/>
          </a:xfrm>
        </p:spPr>
        <p:txBody>
          <a:bodyPr>
            <a:noAutofit/>
          </a:bodyPr>
          <a:lstStyle/>
          <a:p>
            <a:pPr>
              <a:lnSpc>
                <a:spcPct val="200000"/>
              </a:lnSpc>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Global forest and woodland deforestation and degradation and Carbon emission estimation.</a:t>
            </a:r>
          </a:p>
          <a:p>
            <a:pPr>
              <a:lnSpc>
                <a:spcPct val="200000"/>
              </a:lnSpc>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Tropical Savannah and Forest ecosystems.</a:t>
            </a:r>
          </a:p>
          <a:p>
            <a:pPr>
              <a:lnSpc>
                <a:spcPct val="200000"/>
              </a:lnSpc>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Remote Sensing and Land use Classification.</a:t>
            </a:r>
          </a:p>
          <a:p>
            <a:pPr marL="0" algn="just">
              <a:lnSpc>
                <a:spcPct val="200000"/>
              </a:lnSpc>
              <a:spcBef>
                <a:spcPts val="0"/>
              </a:spcBef>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Remote Sensing for Carbon and Biomass Estimation.</a:t>
            </a:r>
          </a:p>
          <a:p>
            <a:pPr marL="0" algn="just">
              <a:lnSpc>
                <a:spcPct val="200000"/>
              </a:lnSpc>
              <a:spcBef>
                <a:spcPts val="0"/>
              </a:spcBef>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Modelling Present and Future Biomass and Carbon.</a:t>
            </a:r>
          </a:p>
          <a:p>
            <a:pPr marL="0" algn="just">
              <a:lnSpc>
                <a:spcPct val="200000"/>
              </a:lnSpc>
              <a:spcBef>
                <a:spcPts val="0"/>
              </a:spcBef>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Forest management policies</a:t>
            </a:r>
          </a:p>
          <a:p>
            <a:pPr marL="0" algn="just">
              <a:lnSpc>
                <a:spcPct val="200000"/>
              </a:lnSpc>
              <a:spcBef>
                <a:spcPts val="0"/>
              </a:spcBef>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Forest Area, Governance, and Exploitation in Nigeria</a:t>
            </a:r>
            <a:endPar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algn="just">
              <a:lnSpc>
                <a:spcPct val="200000"/>
              </a:lnSpc>
              <a:spcBef>
                <a:spcPts val="0"/>
              </a:spcBef>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Effect of Forest Decision Making and the Rights of the Indigenous People</a:t>
            </a:r>
            <a:endPar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algn="just">
              <a:lnSpc>
                <a:spcPct val="200000"/>
              </a:lnSpc>
              <a:spcBef>
                <a:spcPts val="0"/>
              </a:spcBef>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pPr>
            <a:endParaRPr lang="en-US"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426EFF5-A030-E5FD-69C0-F44D703A1AC5}"/>
              </a:ext>
            </a:extLst>
          </p:cNvPr>
          <p:cNvSpPr txBox="1"/>
          <p:nvPr/>
        </p:nvSpPr>
        <p:spPr>
          <a:xfrm>
            <a:off x="635451" y="863493"/>
            <a:ext cx="4572000" cy="369332"/>
          </a:xfrm>
          <a:prstGeom prst="rect">
            <a:avLst/>
          </a:prstGeom>
          <a:noFill/>
        </p:spPr>
        <p:txBody>
          <a:bodyPr wrap="square">
            <a:spAutoFit/>
          </a:bodyPr>
          <a:lstStyle/>
          <a:p>
            <a:r>
              <a:rPr lang="en-GB" sz="1800" b="1" dirty="0">
                <a:solidFill>
                  <a:srgbClr val="FF0000"/>
                </a:solidFill>
                <a:effectLst>
                  <a:outerShdw blurRad="38100" dist="38100" dir="2700000" algn="tl">
                    <a:srgbClr val="000000">
                      <a:alpha val="43137"/>
                    </a:srgbClr>
                  </a:outerShdw>
                </a:effectLst>
                <a:latin typeface="Arial Black" panose="020B0A04020102020204" pitchFamily="34" charset="0"/>
                <a:ea typeface="Calibri" panose="020F0502020204030204" pitchFamily="34" charset="0"/>
              </a:rPr>
              <a:t>Literature Review </a:t>
            </a:r>
            <a:endParaRPr lang="en-US" dirty="0"/>
          </a:p>
        </p:txBody>
      </p:sp>
    </p:spTree>
    <p:extLst>
      <p:ext uri="{BB962C8B-B14F-4D97-AF65-F5344CB8AC3E}">
        <p14:creationId xmlns:p14="http://schemas.microsoft.com/office/powerpoint/2010/main" val="4253447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F810A-778C-418E-958D-2AEBBB11CC4C}"/>
              </a:ext>
            </a:extLst>
          </p:cNvPr>
          <p:cNvSpPr>
            <a:spLocks noGrp="1"/>
          </p:cNvSpPr>
          <p:nvPr>
            <p:ph type="title"/>
          </p:nvPr>
        </p:nvSpPr>
        <p:spPr>
          <a:xfrm>
            <a:off x="1437771" y="71628"/>
            <a:ext cx="4895274" cy="667753"/>
          </a:xfrm>
        </p:spPr>
        <p:txBody>
          <a:bodyPr>
            <a:noAutofit/>
          </a:bodyPr>
          <a:lstStyle/>
          <a:p>
            <a:pPr>
              <a:lnSpc>
                <a:spcPct val="115000"/>
              </a:lnSpc>
              <a:spcBef>
                <a:spcPts val="0"/>
              </a:spcBef>
            </a:pPr>
            <a:b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b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8" name="Content Placeholder 3">
            <a:extLst>
              <a:ext uri="{FF2B5EF4-FFF2-40B4-BE49-F238E27FC236}">
                <a16:creationId xmlns:a16="http://schemas.microsoft.com/office/drawing/2014/main" id="{DE06A9F9-1F26-9D46-31EB-3BF4E9CE1AE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7754" r="8304"/>
          <a:stretch/>
        </p:blipFill>
        <p:spPr bwMode="auto">
          <a:xfrm>
            <a:off x="4664149" y="2061641"/>
            <a:ext cx="4479851" cy="331176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F53D76D-B46C-4E63-8B1E-3756AE6E802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80" y="1964193"/>
            <a:ext cx="4579369" cy="3409217"/>
          </a:xfrm>
          <a:prstGeom prst="rect">
            <a:avLst/>
          </a:prstGeom>
          <a:noFill/>
          <a:ln>
            <a:noFill/>
          </a:ln>
        </p:spPr>
      </p:pic>
      <p:sp>
        <p:nvSpPr>
          <p:cNvPr id="6" name="Title 1">
            <a:extLst>
              <a:ext uri="{FF2B5EF4-FFF2-40B4-BE49-F238E27FC236}">
                <a16:creationId xmlns:a16="http://schemas.microsoft.com/office/drawing/2014/main" id="{BE7AE762-8746-46FE-BDC7-ABAAAC986DBC}"/>
              </a:ext>
            </a:extLst>
          </p:cNvPr>
          <p:cNvSpPr txBox="1">
            <a:spLocks/>
          </p:cNvSpPr>
          <p:nvPr/>
        </p:nvSpPr>
        <p:spPr>
          <a:xfrm>
            <a:off x="683275" y="1484590"/>
            <a:ext cx="1774898" cy="479603"/>
          </a:xfrm>
          <a:prstGeom prst="rect">
            <a:avLst/>
          </a:prstGeom>
        </p:spPr>
        <p:txBody>
          <a:bodyPr vert="horz" lIns="68580" tIns="34290" rIns="68580" bIns="3429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100" b="1" dirty="0">
                <a:solidFill>
                  <a:srgbClr val="000000"/>
                </a:solidFill>
                <a:latin typeface="Times New Roman" panose="02020603050405020304" pitchFamily="18" charset="0"/>
                <a:ea typeface="Calibri" panose="020F0502020204030204" pitchFamily="34" charset="0"/>
              </a:rPr>
              <a:t>Carbon Cycle</a:t>
            </a:r>
            <a:endParaRPr lang="en-US" sz="2100" b="1" dirty="0"/>
          </a:p>
        </p:txBody>
      </p:sp>
      <p:sp>
        <p:nvSpPr>
          <p:cNvPr id="10" name="TextBox 9">
            <a:extLst>
              <a:ext uri="{FF2B5EF4-FFF2-40B4-BE49-F238E27FC236}">
                <a16:creationId xmlns:a16="http://schemas.microsoft.com/office/drawing/2014/main" id="{865A53EC-4AFE-3578-C70F-E3B2B86F97C4}"/>
              </a:ext>
            </a:extLst>
          </p:cNvPr>
          <p:cNvSpPr txBox="1"/>
          <p:nvPr/>
        </p:nvSpPr>
        <p:spPr>
          <a:xfrm>
            <a:off x="5043377" y="1484590"/>
            <a:ext cx="4015563" cy="369332"/>
          </a:xfrm>
          <a:prstGeom prst="rect">
            <a:avLst/>
          </a:prstGeom>
          <a:noFill/>
        </p:spPr>
        <p:txBody>
          <a:bodyPr wrap="square">
            <a:spAutoFit/>
          </a:bodyPr>
          <a:lstStyle/>
          <a:p>
            <a:r>
              <a:rPr lang="en-GB" sz="1800"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Social-Ecological Systems Theory</a:t>
            </a:r>
            <a:endParaRPr lang="en-US" dirty="0"/>
          </a:p>
        </p:txBody>
      </p:sp>
      <p:sp>
        <p:nvSpPr>
          <p:cNvPr id="12" name="TextBox 11">
            <a:extLst>
              <a:ext uri="{FF2B5EF4-FFF2-40B4-BE49-F238E27FC236}">
                <a16:creationId xmlns:a16="http://schemas.microsoft.com/office/drawing/2014/main" id="{59D0EB69-CA1B-737E-226A-4EF3AF9AAC3B}"/>
              </a:ext>
            </a:extLst>
          </p:cNvPr>
          <p:cNvSpPr txBox="1"/>
          <p:nvPr/>
        </p:nvSpPr>
        <p:spPr>
          <a:xfrm>
            <a:off x="2332075" y="277716"/>
            <a:ext cx="4479850" cy="461665"/>
          </a:xfrm>
          <a:prstGeom prst="rect">
            <a:avLst/>
          </a:prstGeom>
          <a:noFill/>
        </p:spPr>
        <p:txBody>
          <a:bodyPr wrap="square">
            <a:spAutoFit/>
          </a:bodyPr>
          <a:lstStyle/>
          <a:p>
            <a:r>
              <a:rPr lang="en-GB"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Conceptual Framework</a:t>
            </a:r>
            <a:endParaRPr lang="en-US" sz="24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126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8CE1B81-2827-4B19-9CFB-A288DB76B9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364" y="589755"/>
            <a:ext cx="8925636" cy="5678490"/>
          </a:xfrm>
        </p:spPr>
      </p:pic>
      <p:sp>
        <p:nvSpPr>
          <p:cNvPr id="3" name="Title 1">
            <a:extLst>
              <a:ext uri="{FF2B5EF4-FFF2-40B4-BE49-F238E27FC236}">
                <a16:creationId xmlns:a16="http://schemas.microsoft.com/office/drawing/2014/main" id="{8CCC6968-1EBB-2897-9ED2-B37C6D491543}"/>
              </a:ext>
            </a:extLst>
          </p:cNvPr>
          <p:cNvSpPr txBox="1">
            <a:spLocks/>
          </p:cNvSpPr>
          <p:nvPr/>
        </p:nvSpPr>
        <p:spPr>
          <a:xfrm>
            <a:off x="0" y="6634424"/>
            <a:ext cx="4118137" cy="22357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sz="2000" dirty="0">
                <a:latin typeface="Times New Roman" panose="02020603050405020304" pitchFamily="18" charset="0"/>
                <a:ea typeface="Calibri" panose="020F0502020204030204" pitchFamily="34" charset="0"/>
              </a:rPr>
              <a:t>Methodological framework</a:t>
            </a:r>
            <a:endParaRPr lang="en-US" sz="2000" dirty="0"/>
          </a:p>
        </p:txBody>
      </p:sp>
      <p:sp>
        <p:nvSpPr>
          <p:cNvPr id="4" name="Title 1">
            <a:extLst>
              <a:ext uri="{FF2B5EF4-FFF2-40B4-BE49-F238E27FC236}">
                <a16:creationId xmlns:a16="http://schemas.microsoft.com/office/drawing/2014/main" id="{3540CF7E-3383-A0E1-4B6D-4B31258E04CB}"/>
              </a:ext>
            </a:extLst>
          </p:cNvPr>
          <p:cNvSpPr txBox="1">
            <a:spLocks/>
          </p:cNvSpPr>
          <p:nvPr/>
        </p:nvSpPr>
        <p:spPr>
          <a:xfrm>
            <a:off x="3005697" y="201079"/>
            <a:ext cx="3763403" cy="38867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Research Methodology</a:t>
            </a:r>
            <a:endParaRPr lang="en-US" sz="24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897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37141F8C-F6EE-B4C5-6993-0FCA9700517D}"/>
              </a:ext>
            </a:extLst>
          </p:cNvPr>
          <p:cNvGraphicFramePr>
            <a:graphicFrameLocks noGrp="1"/>
          </p:cNvGraphicFramePr>
          <p:nvPr>
            <p:ph idx="1"/>
            <p:extLst>
              <p:ext uri="{D42A27DB-BD31-4B8C-83A1-F6EECF244321}">
                <p14:modId xmlns:p14="http://schemas.microsoft.com/office/powerpoint/2010/main" val="72066069"/>
              </p:ext>
            </p:extLst>
          </p:nvPr>
        </p:nvGraphicFramePr>
        <p:xfrm>
          <a:off x="305244" y="469017"/>
          <a:ext cx="8724900" cy="5919965"/>
        </p:xfrm>
        <a:graphic>
          <a:graphicData uri="http://schemas.openxmlformats.org/drawingml/2006/table">
            <a:tbl>
              <a:tblPr firstRow="1" firstCol="1" bandRow="1">
                <a:tableStyleId>{5C22544A-7EE6-4342-B048-85BDC9FD1C3A}</a:tableStyleId>
              </a:tblPr>
              <a:tblGrid>
                <a:gridCol w="1449129">
                  <a:extLst>
                    <a:ext uri="{9D8B030D-6E8A-4147-A177-3AD203B41FA5}">
                      <a16:colId xmlns:a16="http://schemas.microsoft.com/office/drawing/2014/main" val="3734919828"/>
                    </a:ext>
                  </a:extLst>
                </a:gridCol>
                <a:gridCol w="2711302">
                  <a:extLst>
                    <a:ext uri="{9D8B030D-6E8A-4147-A177-3AD203B41FA5}">
                      <a16:colId xmlns:a16="http://schemas.microsoft.com/office/drawing/2014/main" val="884068010"/>
                    </a:ext>
                  </a:extLst>
                </a:gridCol>
                <a:gridCol w="2431716">
                  <a:extLst>
                    <a:ext uri="{9D8B030D-6E8A-4147-A177-3AD203B41FA5}">
                      <a16:colId xmlns:a16="http://schemas.microsoft.com/office/drawing/2014/main" val="4023522007"/>
                    </a:ext>
                  </a:extLst>
                </a:gridCol>
                <a:gridCol w="2132753">
                  <a:extLst>
                    <a:ext uri="{9D8B030D-6E8A-4147-A177-3AD203B41FA5}">
                      <a16:colId xmlns:a16="http://schemas.microsoft.com/office/drawing/2014/main" val="3021585916"/>
                    </a:ext>
                  </a:extLst>
                </a:gridCol>
              </a:tblGrid>
              <a:tr h="213457">
                <a:tc>
                  <a:txBody>
                    <a:bodyPr/>
                    <a:lstStyle/>
                    <a:p>
                      <a:pPr marL="0" marR="0" algn="ctr">
                        <a:lnSpc>
                          <a:spcPct val="106000"/>
                        </a:lnSpc>
                        <a:spcBef>
                          <a:spcPts val="0"/>
                        </a:spcBef>
                        <a:spcAft>
                          <a:spcPts val="0"/>
                        </a:spcAft>
                      </a:pPr>
                      <a:r>
                        <a:rPr lang="en-US" sz="1400" dirty="0">
                          <a:effectLst/>
                        </a:rPr>
                        <a:t>OBJECTIVE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nchor="b"/>
                </a:tc>
                <a:tc>
                  <a:txBody>
                    <a:bodyPr/>
                    <a:lstStyle/>
                    <a:p>
                      <a:pPr marL="0" marR="0" algn="ctr">
                        <a:lnSpc>
                          <a:spcPct val="106000"/>
                        </a:lnSpc>
                        <a:spcBef>
                          <a:spcPts val="0"/>
                        </a:spcBef>
                        <a:spcAft>
                          <a:spcPts val="0"/>
                        </a:spcAft>
                      </a:pPr>
                      <a:r>
                        <a:rPr lang="en-US" sz="1400" dirty="0">
                          <a:effectLst/>
                        </a:rPr>
                        <a:t>DATA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nchor="b"/>
                </a:tc>
                <a:tc>
                  <a:txBody>
                    <a:bodyPr/>
                    <a:lstStyle/>
                    <a:p>
                      <a:pPr marL="0" marR="0" algn="ctr">
                        <a:lnSpc>
                          <a:spcPct val="106000"/>
                        </a:lnSpc>
                        <a:spcBef>
                          <a:spcPts val="0"/>
                        </a:spcBef>
                        <a:spcAft>
                          <a:spcPts val="0"/>
                        </a:spcAft>
                      </a:pPr>
                      <a:r>
                        <a:rPr lang="en-US" sz="1400" dirty="0">
                          <a:effectLst/>
                        </a:rPr>
                        <a:t>METHOD OF ANALYSIS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nchor="b"/>
                </a:tc>
                <a:tc>
                  <a:txBody>
                    <a:bodyPr/>
                    <a:lstStyle/>
                    <a:p>
                      <a:pPr marL="0" marR="0" algn="ctr">
                        <a:lnSpc>
                          <a:spcPct val="106000"/>
                        </a:lnSpc>
                        <a:spcBef>
                          <a:spcPts val="0"/>
                        </a:spcBef>
                        <a:spcAft>
                          <a:spcPts val="0"/>
                        </a:spcAft>
                      </a:pPr>
                      <a:r>
                        <a:rPr lang="en-US" sz="1400" dirty="0">
                          <a:effectLst/>
                        </a:rPr>
                        <a:t>Expected Outcome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nchor="b"/>
                </a:tc>
                <a:extLst>
                  <a:ext uri="{0D108BD9-81ED-4DB2-BD59-A6C34878D82A}">
                    <a16:rowId xmlns:a16="http://schemas.microsoft.com/office/drawing/2014/main" val="611130518"/>
                  </a:ext>
                </a:extLst>
              </a:tr>
              <a:tr h="1764344">
                <a:tc>
                  <a:txBody>
                    <a:bodyPr/>
                    <a:lstStyle/>
                    <a:p>
                      <a:pPr marL="0" marR="0">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Objective 1</a:t>
                      </a: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5 TM - 1986</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7 ETM - 2006</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8 OLI - 2016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pPr>
                      <a:r>
                        <a:rPr lang="en-US" sz="1400" dirty="0">
                          <a:effectLst/>
                        </a:rPr>
                        <a:t>Unsupervised and Supervised classification.</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 use and Land cover Change Analysis</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State Transition Simulation Model (</a:t>
                      </a:r>
                      <a:r>
                        <a:rPr lang="en-US" sz="1400" dirty="0" err="1">
                          <a:effectLst/>
                        </a:rPr>
                        <a:t>STSim</a:t>
                      </a:r>
                      <a:r>
                        <a:rPr lang="en-US" sz="14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err="1">
                          <a:effectLst/>
                        </a:rPr>
                        <a:t>Landuse</a:t>
                      </a:r>
                      <a:r>
                        <a:rPr lang="en-US" sz="1400" dirty="0">
                          <a:effectLst/>
                        </a:rPr>
                        <a:t> /Landcover Map</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Rate and Magnitude of </a:t>
                      </a:r>
                      <a:r>
                        <a:rPr lang="en-US" sz="1400" dirty="0" err="1">
                          <a:effectLst/>
                        </a:rPr>
                        <a:t>landuse</a:t>
                      </a:r>
                      <a:r>
                        <a:rPr lang="en-US" sz="1400" dirty="0">
                          <a:effectLst/>
                        </a:rPr>
                        <a:t> change</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Projected </a:t>
                      </a:r>
                      <a:r>
                        <a:rPr lang="en-US" sz="1400" dirty="0" err="1">
                          <a:effectLst/>
                        </a:rPr>
                        <a:t>Landuse</a:t>
                      </a:r>
                      <a:r>
                        <a:rPr lang="en-US" sz="1400" dirty="0">
                          <a:effectLst/>
                        </a:rPr>
                        <a:t> land cover for 2066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extLst>
                  <a:ext uri="{0D108BD9-81ED-4DB2-BD59-A6C34878D82A}">
                    <a16:rowId xmlns:a16="http://schemas.microsoft.com/office/drawing/2014/main" val="231217329"/>
                  </a:ext>
                </a:extLst>
              </a:tr>
              <a:tr h="1543440">
                <a:tc>
                  <a:txBody>
                    <a:bodyPr/>
                    <a:lstStyle/>
                    <a:p>
                      <a:pPr marL="0" marR="0" algn="just">
                        <a:lnSpc>
                          <a:spcPct val="115000"/>
                        </a:lnSpc>
                        <a:spcBef>
                          <a:spcPts val="0"/>
                        </a:spcBef>
                        <a:spcAft>
                          <a:spcPts val="1000"/>
                        </a:spcAft>
                      </a:pPr>
                      <a:r>
                        <a:rPr lang="en-US" sz="1400" dirty="0">
                          <a:effectLst/>
                        </a:rPr>
                        <a:t>Objective 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5 TM - 1986</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7 ETM - 2006</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Landsat 8 OLI – 2016</a:t>
                      </a:r>
                    </a:p>
                    <a:p>
                      <a:pPr marL="342900" marR="0" lvl="0" indent="-342900">
                        <a:lnSpc>
                          <a:spcPct val="115000"/>
                        </a:lnSpc>
                        <a:spcBef>
                          <a:spcPts val="0"/>
                        </a:spcBef>
                        <a:spcAft>
                          <a:spcPts val="0"/>
                        </a:spcAft>
                        <a:buFont typeface="Wingdings" panose="05000000000000000000" pitchFamily="2" charset="2"/>
                        <a:buChar char=""/>
                      </a:pPr>
                      <a:r>
                        <a:rPr lang="en-US" sz="1400" dirty="0">
                          <a:effectLst/>
                        </a:rPr>
                        <a:t>Fraction of Absorbed Photosynthetically Active Radiation (FAPAR)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Soil Adjusted Vegetation Index Model</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Estimation of PAR and FAPAR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Above Ground Biomass distribution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extLst>
                  <a:ext uri="{0D108BD9-81ED-4DB2-BD59-A6C34878D82A}">
                    <a16:rowId xmlns:a16="http://schemas.microsoft.com/office/drawing/2014/main" val="2830110530"/>
                  </a:ext>
                </a:extLst>
              </a:tr>
              <a:tr h="1322536">
                <a:tc>
                  <a:txBody>
                    <a:bodyPr/>
                    <a:lstStyle/>
                    <a:p>
                      <a:pPr marL="0" marR="0" algn="just">
                        <a:lnSpc>
                          <a:spcPct val="115000"/>
                        </a:lnSpc>
                        <a:spcBef>
                          <a:spcPts val="0"/>
                        </a:spcBef>
                        <a:spcAft>
                          <a:spcPts val="0"/>
                        </a:spcAft>
                      </a:pPr>
                      <a:r>
                        <a:rPr lang="en-US" sz="1400" dirty="0">
                          <a:effectLst/>
                        </a:rPr>
                        <a:t>Objective 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gn="just">
                        <a:lnSpc>
                          <a:spcPct val="115000"/>
                        </a:lnSpc>
                        <a:spcBef>
                          <a:spcPts val="0"/>
                        </a:spcBef>
                        <a:spcAft>
                          <a:spcPts val="0"/>
                        </a:spcAft>
                        <a:buFont typeface="Wingdings" panose="05000000000000000000" pitchFamily="2" charset="2"/>
                        <a:buChar char=""/>
                        <a:tabLst>
                          <a:tab pos="457200" algn="l"/>
                        </a:tabLst>
                      </a:pPr>
                      <a:r>
                        <a:rPr lang="en-US" sz="1400">
                          <a:effectLst/>
                        </a:rPr>
                        <a:t>Field Data Sampling</a:t>
                      </a:r>
                    </a:p>
                    <a:p>
                      <a:pPr marL="342900" marR="0" lvl="0" indent="-342900" algn="just">
                        <a:lnSpc>
                          <a:spcPct val="115000"/>
                        </a:lnSpc>
                        <a:spcBef>
                          <a:spcPts val="0"/>
                        </a:spcBef>
                        <a:spcAft>
                          <a:spcPts val="0"/>
                        </a:spcAft>
                        <a:buFont typeface="Wingdings" panose="05000000000000000000" pitchFamily="2" charset="2"/>
                        <a:buChar char=""/>
                        <a:tabLst>
                          <a:tab pos="457200" algn="l"/>
                        </a:tabLst>
                      </a:pPr>
                      <a:r>
                        <a:rPr lang="en-US" sz="1400">
                          <a:effectLst/>
                        </a:rPr>
                        <a:t>Derived data from Biomass estimation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Carbon Fluxes Estimation (CASA Model)</a:t>
                      </a: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Field estimated Carbon in Land use / Land cover area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Carbon fluxes distribution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extLst>
                  <a:ext uri="{0D108BD9-81ED-4DB2-BD59-A6C34878D82A}">
                    <a16:rowId xmlns:a16="http://schemas.microsoft.com/office/drawing/2014/main" val="2127205756"/>
                  </a:ext>
                </a:extLst>
              </a:tr>
              <a:tr h="659824">
                <a:tc>
                  <a:txBody>
                    <a:bodyPr/>
                    <a:lstStyle/>
                    <a:p>
                      <a:pPr marL="0" marR="0" algn="just">
                        <a:lnSpc>
                          <a:spcPct val="115000"/>
                        </a:lnSpc>
                        <a:spcBef>
                          <a:spcPts val="0"/>
                        </a:spcBef>
                        <a:spcAft>
                          <a:spcPts val="0"/>
                        </a:spcAft>
                      </a:pPr>
                      <a:r>
                        <a:rPr lang="en-GB" sz="1400" dirty="0">
                          <a:effectLst/>
                        </a:rPr>
                        <a:t>Objective 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gn="just">
                        <a:lnSpc>
                          <a:spcPct val="115000"/>
                        </a:lnSpc>
                        <a:spcBef>
                          <a:spcPts val="0"/>
                        </a:spcBef>
                        <a:spcAft>
                          <a:spcPts val="0"/>
                        </a:spcAft>
                        <a:buFont typeface="Wingdings" panose="05000000000000000000" pitchFamily="2" charset="2"/>
                        <a:buChar char=""/>
                      </a:pPr>
                      <a:r>
                        <a:rPr lang="en-US" sz="1400" dirty="0">
                          <a:effectLst/>
                        </a:rPr>
                        <a:t>Field Data Sampling</a:t>
                      </a:r>
                    </a:p>
                    <a:p>
                      <a:pPr marL="342900" marR="0" lvl="0" indent="-342900" algn="just">
                        <a:lnSpc>
                          <a:spcPct val="115000"/>
                        </a:lnSpc>
                        <a:spcBef>
                          <a:spcPts val="0"/>
                        </a:spcBef>
                        <a:spcAft>
                          <a:spcPts val="0"/>
                        </a:spcAft>
                        <a:buFont typeface="Wingdings" panose="05000000000000000000" pitchFamily="2" charset="2"/>
                        <a:buChar char=""/>
                      </a:pPr>
                      <a:r>
                        <a:rPr lang="en-US" sz="1400" dirty="0">
                          <a:effectLst/>
                        </a:rPr>
                        <a:t>Derived data from Biomass estimation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a:effectLst/>
                        </a:rPr>
                        <a:t>State Transition Simulation Model (STSim)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tc>
                  <a:txBody>
                    <a:bodyPr/>
                    <a:lstStyle/>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400" dirty="0">
                          <a:effectLst/>
                        </a:rPr>
                        <a:t>2066 Carbon stock distribution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252" marR="43252" marT="9138" marB="0"/>
                </a:tc>
                <a:extLst>
                  <a:ext uri="{0D108BD9-81ED-4DB2-BD59-A6C34878D82A}">
                    <a16:rowId xmlns:a16="http://schemas.microsoft.com/office/drawing/2014/main" val="1213628753"/>
                  </a:ext>
                </a:extLst>
              </a:tr>
            </a:tbl>
          </a:graphicData>
        </a:graphic>
      </p:graphicFrame>
      <p:sp>
        <p:nvSpPr>
          <p:cNvPr id="6" name="Title 1">
            <a:extLst>
              <a:ext uri="{FF2B5EF4-FFF2-40B4-BE49-F238E27FC236}">
                <a16:creationId xmlns:a16="http://schemas.microsoft.com/office/drawing/2014/main" id="{C76A605A-3CA5-C6AE-94F5-DB1521D91813}"/>
              </a:ext>
            </a:extLst>
          </p:cNvPr>
          <p:cNvSpPr txBox="1">
            <a:spLocks/>
          </p:cNvSpPr>
          <p:nvPr/>
        </p:nvSpPr>
        <p:spPr>
          <a:xfrm>
            <a:off x="6597325" y="0"/>
            <a:ext cx="2546675" cy="3429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sz="120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Research Methodology cont’d</a:t>
            </a:r>
            <a:endParaRPr lang="en-US" sz="12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61390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1762-BC0F-4DFC-A16B-FFBEC553FB79}"/>
              </a:ext>
            </a:extLst>
          </p:cNvPr>
          <p:cNvSpPr>
            <a:spLocks noGrp="1"/>
          </p:cNvSpPr>
          <p:nvPr>
            <p:ph type="title"/>
          </p:nvPr>
        </p:nvSpPr>
        <p:spPr>
          <a:xfrm>
            <a:off x="0" y="503727"/>
            <a:ext cx="9144000" cy="369993"/>
          </a:xfrm>
        </p:spPr>
        <p:txBody>
          <a:bodyPr>
            <a:noAutofit/>
          </a:bodyPr>
          <a:lstStyle/>
          <a:p>
            <a:pPr algn="ctr"/>
            <a:r>
              <a:rPr lang="en-GB" sz="2400" b="1" dirty="0">
                <a:solidFill>
                  <a:srgbClr val="0070C0"/>
                </a:solidFill>
                <a:latin typeface="Times New Roman" panose="02020603050405020304" pitchFamily="18" charset="0"/>
                <a:ea typeface="Calibri" panose="020F0502020204030204" pitchFamily="34" charset="0"/>
              </a:rPr>
              <a:t>Field Data Sampling for Remote Sensing Validation</a:t>
            </a:r>
            <a:endParaRPr lang="en-US" sz="2400" dirty="0">
              <a:solidFill>
                <a:srgbClr val="0070C0"/>
              </a:solidFill>
            </a:endParaRPr>
          </a:p>
        </p:txBody>
      </p:sp>
      <p:graphicFrame>
        <p:nvGraphicFramePr>
          <p:cNvPr id="8" name="Content Placeholder 7">
            <a:extLst>
              <a:ext uri="{FF2B5EF4-FFF2-40B4-BE49-F238E27FC236}">
                <a16:creationId xmlns:a16="http://schemas.microsoft.com/office/drawing/2014/main" id="{C1DC29D8-5BBE-4D40-B210-BE12A5C6B363}"/>
              </a:ext>
            </a:extLst>
          </p:cNvPr>
          <p:cNvGraphicFramePr>
            <a:graphicFrameLocks noGrp="1"/>
          </p:cNvGraphicFramePr>
          <p:nvPr>
            <p:ph idx="1"/>
            <p:extLst>
              <p:ext uri="{D42A27DB-BD31-4B8C-83A1-F6EECF244321}">
                <p14:modId xmlns:p14="http://schemas.microsoft.com/office/powerpoint/2010/main" val="1556630888"/>
              </p:ext>
            </p:extLst>
          </p:nvPr>
        </p:nvGraphicFramePr>
        <p:xfrm>
          <a:off x="339891" y="1279644"/>
          <a:ext cx="3970422" cy="4298712"/>
        </p:xfrm>
        <a:graphic>
          <a:graphicData uri="http://schemas.openxmlformats.org/drawingml/2006/table">
            <a:tbl>
              <a:tblPr firstRow="1" firstCol="1" bandRow="1">
                <a:tableStyleId>{5C22544A-7EE6-4342-B048-85BDC9FD1C3A}</a:tableStyleId>
              </a:tblPr>
              <a:tblGrid>
                <a:gridCol w="396018">
                  <a:extLst>
                    <a:ext uri="{9D8B030D-6E8A-4147-A177-3AD203B41FA5}">
                      <a16:colId xmlns:a16="http://schemas.microsoft.com/office/drawing/2014/main" val="2268951108"/>
                    </a:ext>
                  </a:extLst>
                </a:gridCol>
                <a:gridCol w="1508965">
                  <a:extLst>
                    <a:ext uri="{9D8B030D-6E8A-4147-A177-3AD203B41FA5}">
                      <a16:colId xmlns:a16="http://schemas.microsoft.com/office/drawing/2014/main" val="3859299095"/>
                    </a:ext>
                  </a:extLst>
                </a:gridCol>
                <a:gridCol w="1409961">
                  <a:extLst>
                    <a:ext uri="{9D8B030D-6E8A-4147-A177-3AD203B41FA5}">
                      <a16:colId xmlns:a16="http://schemas.microsoft.com/office/drawing/2014/main" val="1768355095"/>
                    </a:ext>
                  </a:extLst>
                </a:gridCol>
                <a:gridCol w="655478">
                  <a:extLst>
                    <a:ext uri="{9D8B030D-6E8A-4147-A177-3AD203B41FA5}">
                      <a16:colId xmlns:a16="http://schemas.microsoft.com/office/drawing/2014/main" val="425468107"/>
                    </a:ext>
                  </a:extLst>
                </a:gridCol>
              </a:tblGrid>
              <a:tr h="244032">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S/N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Land cover</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Community</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State</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496578831"/>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Savannah woodland</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Erifun-Ilaro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Ogun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3408265255"/>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2</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dirty="0">
                          <a:effectLst/>
                          <a:latin typeface="Times New Roman" panose="02020603050405020304" pitchFamily="18" charset="0"/>
                          <a:cs typeface="Times New Roman" panose="02020603050405020304" pitchFamily="18" charset="0"/>
                        </a:rPr>
                        <a:t>Savannah woodland</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Awo </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Osun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3509955437"/>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3</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dirty="0" err="1">
                          <a:effectLst/>
                          <a:latin typeface="Times New Roman" panose="02020603050405020304" pitchFamily="18" charset="0"/>
                          <a:cs typeface="Times New Roman" panose="02020603050405020304" pitchFamily="18" charset="0"/>
                        </a:rPr>
                        <a:t>Orile</a:t>
                      </a:r>
                      <a:r>
                        <a:rPr lang="en-US" sz="1200" dirty="0">
                          <a:effectLst/>
                          <a:latin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cs typeface="Times New Roman" panose="02020603050405020304" pitchFamily="18" charset="0"/>
                        </a:rPr>
                        <a:t>Owu</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Osun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4247016348"/>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4</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Okeluse</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Ondo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2694231644"/>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5</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Cocoa Plantation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Igbara Oke</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Ekiti</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890037776"/>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6</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Teak Plantation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J4 Junction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Ogun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799934568"/>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7</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Savanna woodland</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Okeagbe-Akoko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Ondo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91326341"/>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8</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Erin Camp</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Ogun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704017818"/>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9</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Savannah Woodland</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Ottu</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Oyo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392809864"/>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Shasha</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Osun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3667084908"/>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Cocoa Plantation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Ibokun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Osun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987610279"/>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12</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Grassland</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Igbetti</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Oyo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14408921"/>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13</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Oil Palm</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Ijebu Igbo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Ogun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389307015"/>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14</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Igboho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Oyo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426252206"/>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15</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Gmelina</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Odigbo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Ogun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2851105263"/>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16</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Savanna</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Odo Ayedun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Ekiti</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185939577"/>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17</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Savanna woodland</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Ikoyi-Ile</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Oyo</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868143514"/>
                  </a:ext>
                </a:extLst>
              </a:tr>
              <a:tr h="225260">
                <a:tc>
                  <a:txBody>
                    <a:bodyPr/>
                    <a:lstStyle/>
                    <a:p>
                      <a:pPr marL="0" marR="0" algn="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18</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Gmealina/Teak</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Ikeji</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15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Osun</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3999495953"/>
                  </a:ext>
                </a:extLst>
              </a:tr>
            </a:tbl>
          </a:graphicData>
        </a:graphic>
      </p:graphicFrame>
      <p:grpSp>
        <p:nvGrpSpPr>
          <p:cNvPr id="5" name="Group 4">
            <a:extLst>
              <a:ext uri="{FF2B5EF4-FFF2-40B4-BE49-F238E27FC236}">
                <a16:creationId xmlns:a16="http://schemas.microsoft.com/office/drawing/2014/main" id="{1A2A97C6-3E97-66A4-E55C-7209A1285A86}"/>
              </a:ext>
            </a:extLst>
          </p:cNvPr>
          <p:cNvGrpSpPr/>
          <p:nvPr/>
        </p:nvGrpSpPr>
        <p:grpSpPr>
          <a:xfrm>
            <a:off x="4376487" y="990600"/>
            <a:ext cx="4767513" cy="4737797"/>
            <a:chOff x="4376487" y="990600"/>
            <a:chExt cx="4767513" cy="4737797"/>
          </a:xfrm>
        </p:grpSpPr>
        <p:sp>
          <p:nvSpPr>
            <p:cNvPr id="10" name="TextBox 9">
              <a:extLst>
                <a:ext uri="{FF2B5EF4-FFF2-40B4-BE49-F238E27FC236}">
                  <a16:creationId xmlns:a16="http://schemas.microsoft.com/office/drawing/2014/main" id="{10AB6AE7-4978-41FA-B7C4-605369B80634}"/>
                </a:ext>
              </a:extLst>
            </p:cNvPr>
            <p:cNvSpPr txBox="1"/>
            <p:nvPr/>
          </p:nvSpPr>
          <p:spPr>
            <a:xfrm>
              <a:off x="4624638" y="1196074"/>
              <a:ext cx="4307306" cy="300082"/>
            </a:xfrm>
            <a:prstGeom prst="rect">
              <a:avLst/>
            </a:prstGeom>
            <a:noFill/>
          </p:spPr>
          <p:txBody>
            <a:bodyPr wrap="square">
              <a:spAutoFit/>
            </a:bodyPr>
            <a:lstStyle/>
            <a:p>
              <a:r>
                <a:rPr lang="en-GB" sz="1350" b="1" dirty="0">
                  <a:solidFill>
                    <a:srgbClr val="000000"/>
                  </a:solidFill>
                  <a:latin typeface="Times New Roman" panose="02020603050405020304" pitchFamily="18" charset="0"/>
                  <a:ea typeface="Calibri" panose="020F0502020204030204" pitchFamily="34" charset="0"/>
                </a:rPr>
                <a:t>Field Estimation of Above Ground Biomass and carbon</a:t>
              </a:r>
              <a:endParaRPr lang="en-US" sz="1350" dirty="0"/>
            </a:p>
          </p:txBody>
        </p:sp>
        <p:sp>
          <p:nvSpPr>
            <p:cNvPr id="12" name="TextBox 11">
              <a:extLst>
                <a:ext uri="{FF2B5EF4-FFF2-40B4-BE49-F238E27FC236}">
                  <a16:creationId xmlns:a16="http://schemas.microsoft.com/office/drawing/2014/main" id="{01DBB9EC-163F-42E8-8424-6459F171C207}"/>
                </a:ext>
              </a:extLst>
            </p:cNvPr>
            <p:cNvSpPr txBox="1"/>
            <p:nvPr/>
          </p:nvSpPr>
          <p:spPr>
            <a:xfrm>
              <a:off x="4463717" y="1502660"/>
              <a:ext cx="4572000" cy="555088"/>
            </a:xfrm>
            <a:prstGeom prst="rect">
              <a:avLst/>
            </a:prstGeom>
            <a:noFill/>
          </p:spPr>
          <p:txBody>
            <a:bodyPr wrap="square">
              <a:spAutoFit/>
            </a:bodyPr>
            <a:lstStyle/>
            <a:p>
              <a:pPr algn="just">
                <a:lnSpc>
                  <a:spcPct val="115000"/>
                </a:lnSpc>
              </a:pPr>
              <a:r>
                <a:rPr lang="en-GB"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AGB</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Biomass (kg) = exp (-2.29 + 0.17 (</a:t>
              </a:r>
              <a:r>
                <a:rPr lang="en-GB"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InD</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 + 0.66 In (</a:t>
              </a:r>
              <a:r>
                <a:rPr lang="en-GB"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D2H</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GB"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0.13In</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GB" sz="135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GB" sz="135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Djomo</a:t>
              </a:r>
              <a:r>
                <a:rPr lang="en-GB" sz="13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et al., 2011)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69F18A48-D515-443A-ABA2-DB770667B15D}"/>
                </a:ext>
              </a:extLst>
            </p:cNvPr>
            <p:cNvSpPr txBox="1"/>
            <p:nvPr/>
          </p:nvSpPr>
          <p:spPr>
            <a:xfrm>
              <a:off x="4439653" y="2235116"/>
              <a:ext cx="4704347" cy="507831"/>
            </a:xfrm>
            <a:prstGeom prst="rect">
              <a:avLst/>
            </a:prstGeom>
            <a:noFill/>
          </p:spPr>
          <p:txBody>
            <a:bodyPr wrap="square">
              <a:spAutoFit/>
            </a:bodyPr>
            <a:lstStyle/>
            <a:p>
              <a:r>
                <a:rPr lang="en-GB" sz="1350" dirty="0">
                  <a:solidFill>
                    <a:srgbClr val="000000"/>
                  </a:solidFill>
                  <a:latin typeface="Times New Roman" panose="02020603050405020304" pitchFamily="18" charset="0"/>
                  <a:ea typeface="Calibri" panose="020F0502020204030204" pitchFamily="34" charset="0"/>
                </a:rPr>
                <a:t>Where, D is the diameter at breast height, ρ is the specific gravity, and H is the height of the individual tree species.</a:t>
              </a:r>
              <a:endParaRPr lang="en-US" sz="13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33B192-0DDA-4091-AC7F-EFCA29A08CA2}"/>
                    </a:ext>
                  </a:extLst>
                </p:cNvPr>
                <p:cNvSpPr txBox="1"/>
                <p:nvPr/>
              </p:nvSpPr>
              <p:spPr>
                <a:xfrm>
                  <a:off x="5843338" y="2905807"/>
                  <a:ext cx="1203158" cy="388633"/>
                </a:xfrm>
                <a:prstGeom prst="rect">
                  <a:avLst/>
                </a:prstGeom>
                <a:noFill/>
              </p:spPr>
              <p:txBody>
                <a:bodyPr wrap="square">
                  <a:spAutoFit/>
                </a:bodyPr>
                <a:lstStyle/>
                <a:p>
                  <a14:m>
                    <m:oMath xmlns:m="http://schemas.openxmlformats.org/officeDocument/2006/math">
                      <m:r>
                        <a:rPr lang="en-GB" sz="135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𝐷𝐵𝐻</m:t>
                      </m:r>
                      <m:r>
                        <a:rPr lang="en-GB" sz="135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 </m:t>
                      </m:r>
                      <m:f>
                        <m:fPr>
                          <m:ctrlPr>
                            <a:rPr lang="en-US" sz="1350" i="1">
                              <a:solidFill>
                                <a:srgbClr val="000000"/>
                              </a:solidFill>
                              <a:latin typeface="Cambria Math" panose="02040503050406030204" pitchFamily="18" charset="0"/>
                              <a:cs typeface="Times New Roman" panose="02020603050405020304" pitchFamily="18" charset="0"/>
                            </a:rPr>
                          </m:ctrlPr>
                        </m:fPr>
                        <m:num>
                          <m:r>
                            <a:rPr lang="en-GB" sz="135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𝐺𝐵𝐻</m:t>
                          </m:r>
                        </m:num>
                        <m:den>
                          <m:r>
                            <a:rPr lang="en-GB" sz="135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𝜋</m:t>
                          </m:r>
                        </m:den>
                      </m:f>
                    </m:oMath>
                  </a14:m>
                  <a:r>
                    <a:rPr lang="en-GB" sz="1350" dirty="0">
                      <a:solidFill>
                        <a:srgbClr val="000000"/>
                      </a:solidFill>
                      <a:latin typeface="Times New Roman" panose="02020603050405020304" pitchFamily="18" charset="0"/>
                      <a:ea typeface="Calibri" panose="020F0502020204030204" pitchFamily="34" charset="0"/>
                    </a:rPr>
                    <a:t> </a:t>
                  </a:r>
                  <a:endParaRPr lang="en-US" sz="1350" dirty="0"/>
                </a:p>
              </p:txBody>
            </p:sp>
          </mc:Choice>
          <mc:Fallback xmlns="">
            <p:sp>
              <p:nvSpPr>
                <p:cNvPr id="20" name="TextBox 19">
                  <a:extLst>
                    <a:ext uri="{FF2B5EF4-FFF2-40B4-BE49-F238E27FC236}">
                      <a16:creationId xmlns:a16="http://schemas.microsoft.com/office/drawing/2014/main" id="{6333B192-0DDA-4091-AC7F-EFCA29A08CA2}"/>
                    </a:ext>
                  </a:extLst>
                </p:cNvPr>
                <p:cNvSpPr txBox="1">
                  <a:spLocks noRot="1" noChangeAspect="1" noMove="1" noResize="1" noEditPoints="1" noAdjustHandles="1" noChangeArrowheads="1" noChangeShapeType="1" noTextEdit="1"/>
                </p:cNvSpPr>
                <p:nvPr/>
              </p:nvSpPr>
              <p:spPr>
                <a:xfrm>
                  <a:off x="5843338" y="2905807"/>
                  <a:ext cx="1203158" cy="388633"/>
                </a:xfrm>
                <a:prstGeom prst="rect">
                  <a:avLst/>
                </a:prstGeom>
                <a:blipFill>
                  <a:blip r:embed="rId2"/>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A388B492-A60F-4511-9004-95785A1E3FD7}"/>
                </a:ext>
              </a:extLst>
            </p:cNvPr>
            <p:cNvSpPr txBox="1"/>
            <p:nvPr/>
          </p:nvSpPr>
          <p:spPr>
            <a:xfrm>
              <a:off x="4376487" y="3250297"/>
              <a:ext cx="4596063" cy="300082"/>
            </a:xfrm>
            <a:prstGeom prst="rect">
              <a:avLst/>
            </a:prstGeom>
            <a:noFill/>
          </p:spPr>
          <p:txBody>
            <a:bodyPr wrap="square">
              <a:spAutoFit/>
            </a:bodyPr>
            <a:lstStyle/>
            <a:p>
              <a:r>
                <a:rPr lang="en-GB" sz="1350" dirty="0">
                  <a:solidFill>
                    <a:srgbClr val="000000"/>
                  </a:solidFill>
                  <a:latin typeface="Times New Roman" panose="02020603050405020304" pitchFamily="18" charset="0"/>
                  <a:ea typeface="Calibri" panose="020F0502020204030204" pitchFamily="34" charset="0"/>
                </a:rPr>
                <a:t>Where:  GBH = Girth at Breast Height and π = 22/7</a:t>
              </a:r>
              <a:endParaRPr lang="en-US" sz="135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3B0BD4-9468-46AB-9204-76067416CD1E}"/>
                    </a:ext>
                  </a:extLst>
                </p:cNvPr>
                <p:cNvSpPr txBox="1"/>
                <p:nvPr/>
              </p:nvSpPr>
              <p:spPr>
                <a:xfrm>
                  <a:off x="5687427" y="4213372"/>
                  <a:ext cx="1720517" cy="5455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𝜌</m:t>
                        </m:r>
                        <m:r>
                          <a:rPr lang="en-US" sz="1350">
                            <a:latin typeface="Cambria Math" panose="02040503050406030204" pitchFamily="18" charset="0"/>
                          </a:rPr>
                          <m:t>=1 −</m:t>
                        </m:r>
                        <m:f>
                          <m:fPr>
                            <m:ctrlPr>
                              <a:rPr lang="en-US" sz="1350" i="1">
                                <a:solidFill>
                                  <a:srgbClr val="836967"/>
                                </a:solidFill>
                                <a:latin typeface="Cambria Math" panose="02040503050406030204" pitchFamily="18" charset="0"/>
                              </a:rPr>
                            </m:ctrlPr>
                          </m:fPr>
                          <m:num>
                            <m:r>
                              <a:rPr lang="en-US" sz="1350">
                                <a:latin typeface="Cambria Math" panose="02040503050406030204" pitchFamily="18" charset="0"/>
                              </a:rPr>
                              <m:t>6</m:t>
                            </m:r>
                            <m:nary>
                              <m:naryPr>
                                <m:chr m:val="∑"/>
                                <m:subHide m:val="on"/>
                                <m:supHide m:val="on"/>
                                <m:ctrlPr>
                                  <a:rPr lang="en-US" sz="1350" i="1">
                                    <a:latin typeface="Cambria Math" panose="02040503050406030204" pitchFamily="18" charset="0"/>
                                  </a:rPr>
                                </m:ctrlPr>
                              </m:naryPr>
                              <m:sub/>
                              <m:sup/>
                              <m:e>
                                <m:sSubSup>
                                  <m:sSubSupPr>
                                    <m:ctrlPr>
                                      <a:rPr lang="en-US" sz="1350" i="1">
                                        <a:solidFill>
                                          <a:srgbClr val="836967"/>
                                        </a:solidFill>
                                        <a:latin typeface="Cambria Math" panose="02040503050406030204" pitchFamily="18" charset="0"/>
                                      </a:rPr>
                                    </m:ctrlPr>
                                  </m:sSubSupPr>
                                  <m:e>
                                    <m:r>
                                      <a:rPr lang="en-US" sz="1350" i="1">
                                        <a:latin typeface="Cambria Math" panose="02040503050406030204" pitchFamily="18" charset="0"/>
                                      </a:rPr>
                                      <m:t>𝑑</m:t>
                                    </m:r>
                                  </m:e>
                                  <m:sub>
                                    <m:r>
                                      <a:rPr lang="en-US" sz="1350" i="1">
                                        <a:latin typeface="Cambria Math" panose="02040503050406030204" pitchFamily="18" charset="0"/>
                                      </a:rPr>
                                      <m:t>𝑖</m:t>
                                    </m:r>
                                  </m:sub>
                                  <m:sup>
                                    <m:r>
                                      <a:rPr lang="en-US" sz="1350">
                                        <a:latin typeface="Cambria Math" panose="02040503050406030204" pitchFamily="18" charset="0"/>
                                      </a:rPr>
                                      <m:t>2</m:t>
                                    </m:r>
                                  </m:sup>
                                </m:sSubSup>
                              </m:e>
                            </m:nary>
                          </m:num>
                          <m:den>
                            <m:r>
                              <m:rPr>
                                <m:sty m:val="p"/>
                              </m:rPr>
                              <a:rPr lang="en-US" sz="1350">
                                <a:latin typeface="Cambria Math" panose="02040503050406030204" pitchFamily="18" charset="0"/>
                              </a:rPr>
                              <m:t>n</m:t>
                            </m:r>
                            <m:d>
                              <m:dPr>
                                <m:ctrlPr>
                                  <a:rPr lang="en-US" sz="1350" i="1">
                                    <a:latin typeface="Cambria Math" panose="02040503050406030204" pitchFamily="18" charset="0"/>
                                  </a:rPr>
                                </m:ctrlPr>
                              </m:dPr>
                              <m:e>
                                <m:sSup>
                                  <m:sSupPr>
                                    <m:ctrlPr>
                                      <a:rPr lang="en-US" sz="1350" i="1">
                                        <a:solidFill>
                                          <a:srgbClr val="836967"/>
                                        </a:solidFill>
                                        <a:latin typeface="Cambria Math" panose="02040503050406030204" pitchFamily="18" charset="0"/>
                                      </a:rPr>
                                    </m:ctrlPr>
                                  </m:sSupPr>
                                  <m:e>
                                    <m:r>
                                      <a:rPr lang="en-US" sz="1350" i="1">
                                        <a:latin typeface="Cambria Math" panose="02040503050406030204" pitchFamily="18" charset="0"/>
                                      </a:rPr>
                                      <m:t>𝑛</m:t>
                                    </m:r>
                                  </m:e>
                                  <m:sup>
                                    <m:r>
                                      <a:rPr lang="en-US" sz="1350">
                                        <a:latin typeface="Cambria Math" panose="02040503050406030204" pitchFamily="18" charset="0"/>
                                      </a:rPr>
                                      <m:t>2</m:t>
                                    </m:r>
                                  </m:sup>
                                </m:sSup>
                                <m:r>
                                  <a:rPr lang="en-US" sz="1350">
                                    <a:latin typeface="Cambria Math" panose="02040503050406030204" pitchFamily="18" charset="0"/>
                                  </a:rPr>
                                  <m:t>−1</m:t>
                                </m:r>
                              </m:e>
                            </m:d>
                          </m:den>
                        </m:f>
                      </m:oMath>
                    </m:oMathPara>
                  </a14:m>
                  <a:endParaRPr lang="en-US" sz="1350" dirty="0"/>
                </a:p>
              </p:txBody>
            </p:sp>
          </mc:Choice>
          <mc:Fallback xmlns="">
            <p:sp>
              <p:nvSpPr>
                <p:cNvPr id="24" name="TextBox 23">
                  <a:extLst>
                    <a:ext uri="{FF2B5EF4-FFF2-40B4-BE49-F238E27FC236}">
                      <a16:creationId xmlns:a16="http://schemas.microsoft.com/office/drawing/2014/main" id="{873B0BD4-9468-46AB-9204-76067416CD1E}"/>
                    </a:ext>
                  </a:extLst>
                </p:cNvPr>
                <p:cNvSpPr txBox="1">
                  <a:spLocks noRot="1" noChangeAspect="1" noMove="1" noResize="1" noEditPoints="1" noAdjustHandles="1" noChangeArrowheads="1" noChangeShapeType="1" noTextEdit="1"/>
                </p:cNvSpPr>
                <p:nvPr/>
              </p:nvSpPr>
              <p:spPr>
                <a:xfrm>
                  <a:off x="5687427" y="4213372"/>
                  <a:ext cx="1720517" cy="545534"/>
                </a:xfrm>
                <a:prstGeom prst="rect">
                  <a:avLst/>
                </a:prstGeom>
                <a:blipFill>
                  <a:blip r:embed="rId3"/>
                  <a:stretch>
                    <a:fillRect t="-55556" r="-8511" b="-4777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21B9A8CB-95F8-4346-ACB6-77E0BC1DD680}"/>
                </a:ext>
              </a:extLst>
            </p:cNvPr>
            <p:cNvSpPr txBox="1"/>
            <p:nvPr/>
          </p:nvSpPr>
          <p:spPr>
            <a:xfrm>
              <a:off x="4679281" y="3822376"/>
              <a:ext cx="3736807" cy="300082"/>
            </a:xfrm>
            <a:prstGeom prst="rect">
              <a:avLst/>
            </a:prstGeom>
            <a:noFill/>
          </p:spPr>
          <p:txBody>
            <a:bodyPr wrap="square">
              <a:spAutoFit/>
            </a:bodyPr>
            <a:lstStyle/>
            <a:p>
              <a:r>
                <a:rPr lang="en-GB" sz="1350" b="1" dirty="0">
                  <a:solidFill>
                    <a:srgbClr val="000000"/>
                  </a:solidFill>
                  <a:latin typeface="Times New Roman" panose="02020603050405020304" pitchFamily="18" charset="0"/>
                  <a:ea typeface="Calibri" panose="020F0502020204030204" pitchFamily="34" charset="0"/>
                </a:rPr>
                <a:t>validate the carbon result from remote sensing</a:t>
              </a:r>
              <a:endParaRPr lang="en-US" sz="1350" b="1" dirty="0"/>
            </a:p>
          </p:txBody>
        </p:sp>
        <p:sp>
          <p:nvSpPr>
            <p:cNvPr id="28" name="TextBox 27">
              <a:extLst>
                <a:ext uri="{FF2B5EF4-FFF2-40B4-BE49-F238E27FC236}">
                  <a16:creationId xmlns:a16="http://schemas.microsoft.com/office/drawing/2014/main" id="{1E3098EF-77B2-4D63-82A6-86D531667997}"/>
                </a:ext>
              </a:extLst>
            </p:cNvPr>
            <p:cNvSpPr txBox="1"/>
            <p:nvPr/>
          </p:nvSpPr>
          <p:spPr>
            <a:xfrm>
              <a:off x="4439654" y="4877560"/>
              <a:ext cx="4596063" cy="507831"/>
            </a:xfrm>
            <a:prstGeom prst="rect">
              <a:avLst/>
            </a:prstGeom>
            <a:noFill/>
          </p:spPr>
          <p:txBody>
            <a:bodyPr wrap="square">
              <a:spAutoFit/>
            </a:bodyPr>
            <a:lstStyle/>
            <a:p>
              <a:r>
                <a:rPr lang="en-GB" sz="1350" dirty="0">
                  <a:solidFill>
                    <a:srgbClr val="000000"/>
                  </a:solidFill>
                  <a:latin typeface="Times New Roman" panose="02020603050405020304" pitchFamily="18" charset="0"/>
                  <a:ea typeface="Calibri" panose="020F0502020204030204" pitchFamily="34" charset="0"/>
                </a:rPr>
                <a:t>spearman correlation was used to analyse the degree of relationship between remote sensing and field measured carbon</a:t>
              </a:r>
              <a:endParaRPr lang="en-US" sz="1350" dirty="0"/>
            </a:p>
          </p:txBody>
        </p:sp>
        <p:sp>
          <p:nvSpPr>
            <p:cNvPr id="4" name="Rectangle: Rounded Corners 3">
              <a:extLst>
                <a:ext uri="{FF2B5EF4-FFF2-40B4-BE49-F238E27FC236}">
                  <a16:creationId xmlns:a16="http://schemas.microsoft.com/office/drawing/2014/main" id="{0AD90C52-B57A-7077-054F-A4DF9D8F5CFB}"/>
                </a:ext>
              </a:extLst>
            </p:cNvPr>
            <p:cNvSpPr/>
            <p:nvPr/>
          </p:nvSpPr>
          <p:spPr>
            <a:xfrm>
              <a:off x="4439653" y="990600"/>
              <a:ext cx="4596063" cy="47377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D90745CC-9EBF-1E4D-5C93-5B261C90DE25}"/>
              </a:ext>
            </a:extLst>
          </p:cNvPr>
          <p:cNvSpPr txBox="1">
            <a:spLocks/>
          </p:cNvSpPr>
          <p:nvPr/>
        </p:nvSpPr>
        <p:spPr>
          <a:xfrm>
            <a:off x="6597325" y="106624"/>
            <a:ext cx="2546675" cy="3429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sz="1200" b="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Research Methodology cont’d</a:t>
            </a:r>
            <a:endParaRPr lang="en-US" sz="12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5534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1B8C1E-497F-4CDB-BEDA-86DB220CBA3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97863" y="3818467"/>
            <a:ext cx="4076735" cy="2806814"/>
          </a:xfrm>
        </p:spPr>
      </p:pic>
      <p:pic>
        <p:nvPicPr>
          <p:cNvPr id="11" name="Picture 10">
            <a:extLst>
              <a:ext uri="{FF2B5EF4-FFF2-40B4-BE49-F238E27FC236}">
                <a16:creationId xmlns:a16="http://schemas.microsoft.com/office/drawing/2014/main" id="{236780A7-6AE5-439A-A036-ADB37B62AB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684" y="79650"/>
            <a:ext cx="4112914" cy="3084685"/>
          </a:xfrm>
          <a:prstGeom prst="rect">
            <a:avLst/>
          </a:prstGeom>
        </p:spPr>
      </p:pic>
      <p:pic>
        <p:nvPicPr>
          <p:cNvPr id="15" name="Picture 14">
            <a:extLst>
              <a:ext uri="{FF2B5EF4-FFF2-40B4-BE49-F238E27FC236}">
                <a16:creationId xmlns:a16="http://schemas.microsoft.com/office/drawing/2014/main" id="{77142DE9-9ED7-4589-B977-AD54337499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360" y="3558051"/>
            <a:ext cx="3668843" cy="2715159"/>
          </a:xfrm>
          <a:prstGeom prst="rect">
            <a:avLst/>
          </a:prstGeom>
        </p:spPr>
      </p:pic>
      <p:pic>
        <p:nvPicPr>
          <p:cNvPr id="20" name="Picture 19">
            <a:extLst>
              <a:ext uri="{FF2B5EF4-FFF2-40B4-BE49-F238E27FC236}">
                <a16:creationId xmlns:a16="http://schemas.microsoft.com/office/drawing/2014/main" id="{5B4268F8-50F5-4021-9168-C1EC7CB5D61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173" b="25318"/>
          <a:stretch/>
        </p:blipFill>
        <p:spPr>
          <a:xfrm>
            <a:off x="157984" y="79650"/>
            <a:ext cx="3655219" cy="2948928"/>
          </a:xfrm>
          <a:prstGeom prst="rect">
            <a:avLst/>
          </a:prstGeom>
        </p:spPr>
      </p:pic>
      <p:sp>
        <p:nvSpPr>
          <p:cNvPr id="22" name="TextBox 21">
            <a:extLst>
              <a:ext uri="{FF2B5EF4-FFF2-40B4-BE49-F238E27FC236}">
                <a16:creationId xmlns:a16="http://schemas.microsoft.com/office/drawing/2014/main" id="{927C27F0-EC2D-4EAE-88C8-57B8B9B567EE}"/>
              </a:ext>
            </a:extLst>
          </p:cNvPr>
          <p:cNvSpPr txBox="1"/>
          <p:nvPr/>
        </p:nvSpPr>
        <p:spPr>
          <a:xfrm rot="16200000">
            <a:off x="3067347" y="3112017"/>
            <a:ext cx="2694007" cy="461665"/>
          </a:xfrm>
          <a:prstGeom prst="rect">
            <a:avLst/>
          </a:prstGeom>
          <a:noFill/>
        </p:spPr>
        <p:txBody>
          <a:bodyPr wrap="none" rtlCol="0">
            <a:spAutoFit/>
          </a:bodyPr>
          <a:lstStyle/>
          <a:p>
            <a:r>
              <a:rPr lang="en-US" sz="2400" b="1" dirty="0"/>
              <a:t>Fieldwork Activities</a:t>
            </a:r>
          </a:p>
        </p:txBody>
      </p:sp>
    </p:spTree>
    <p:extLst>
      <p:ext uri="{BB962C8B-B14F-4D97-AF65-F5344CB8AC3E}">
        <p14:creationId xmlns:p14="http://schemas.microsoft.com/office/powerpoint/2010/main" val="1138049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7817-5C9C-426F-8450-C4AD98DAC38D}"/>
              </a:ext>
            </a:extLst>
          </p:cNvPr>
          <p:cNvSpPr>
            <a:spLocks noGrp="1"/>
          </p:cNvSpPr>
          <p:nvPr>
            <p:ph type="title"/>
          </p:nvPr>
        </p:nvSpPr>
        <p:spPr>
          <a:xfrm rot="16200000">
            <a:off x="2212573" y="2900445"/>
            <a:ext cx="4468588" cy="610407"/>
          </a:xfrm>
        </p:spPr>
        <p:txBody>
          <a:bodyPr>
            <a:normAutofit fontScale="90000"/>
          </a:bodyPr>
          <a:lstStyle/>
          <a:p>
            <a:r>
              <a:rPr lang="en-US" sz="3300" dirty="0">
                <a:latin typeface="Times New Roman" panose="02020603050405020304" pitchFamily="18" charset="0"/>
                <a:cs typeface="Times New Roman" panose="02020603050405020304" pitchFamily="18" charset="0"/>
              </a:rPr>
              <a:t>Samples Processing</a:t>
            </a:r>
          </a:p>
        </p:txBody>
      </p:sp>
      <p:pic>
        <p:nvPicPr>
          <p:cNvPr id="4" name="Content Placeholder 3">
            <a:extLst>
              <a:ext uri="{FF2B5EF4-FFF2-40B4-BE49-F238E27FC236}">
                <a16:creationId xmlns:a16="http://schemas.microsoft.com/office/drawing/2014/main" id="{BC13B76E-EFAB-496A-BEC7-83E164A848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45099" y="175368"/>
            <a:ext cx="3786751" cy="2736740"/>
          </a:xfrm>
          <a:prstGeom prst="rect">
            <a:avLst/>
          </a:prstGeom>
        </p:spPr>
      </p:pic>
      <p:pic>
        <p:nvPicPr>
          <p:cNvPr id="6" name="Picture 5">
            <a:extLst>
              <a:ext uri="{FF2B5EF4-FFF2-40B4-BE49-F238E27FC236}">
                <a16:creationId xmlns:a16="http://schemas.microsoft.com/office/drawing/2014/main" id="{805EA198-3A34-483B-AE4E-7BB048C4A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5099" y="3629279"/>
            <a:ext cx="3786751" cy="2840064"/>
          </a:xfrm>
          <a:prstGeom prst="rect">
            <a:avLst/>
          </a:prstGeom>
        </p:spPr>
      </p:pic>
      <p:pic>
        <p:nvPicPr>
          <p:cNvPr id="3" name="Picture 2">
            <a:extLst>
              <a:ext uri="{FF2B5EF4-FFF2-40B4-BE49-F238E27FC236}">
                <a16:creationId xmlns:a16="http://schemas.microsoft.com/office/drawing/2014/main" id="{109852FB-4A20-3EA9-8AEB-AB3B71CAB3B0}"/>
              </a:ext>
            </a:extLst>
          </p:cNvPr>
          <p:cNvPicPr>
            <a:picLocks noChangeAspect="1"/>
          </p:cNvPicPr>
          <p:nvPr/>
        </p:nvPicPr>
        <p:blipFill>
          <a:blip r:embed="rId4"/>
          <a:stretch>
            <a:fillRect/>
          </a:stretch>
        </p:blipFill>
        <p:spPr>
          <a:xfrm>
            <a:off x="112150" y="3519891"/>
            <a:ext cx="3786751" cy="2949452"/>
          </a:xfrm>
          <a:prstGeom prst="rect">
            <a:avLst/>
          </a:prstGeom>
        </p:spPr>
      </p:pic>
      <p:pic>
        <p:nvPicPr>
          <p:cNvPr id="5" name="Picture 4">
            <a:extLst>
              <a:ext uri="{FF2B5EF4-FFF2-40B4-BE49-F238E27FC236}">
                <a16:creationId xmlns:a16="http://schemas.microsoft.com/office/drawing/2014/main" id="{6AAFD0F0-9847-22EC-36DE-F7A8C2E3FC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150" y="175368"/>
            <a:ext cx="3786751" cy="2736740"/>
          </a:xfrm>
          <a:prstGeom prst="rect">
            <a:avLst/>
          </a:prstGeom>
        </p:spPr>
      </p:pic>
    </p:spTree>
    <p:extLst>
      <p:ext uri="{BB962C8B-B14F-4D97-AF65-F5344CB8AC3E}">
        <p14:creationId xmlns:p14="http://schemas.microsoft.com/office/powerpoint/2010/main" val="51328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FD01-F778-4CCE-9C98-1B0D861F5303}"/>
              </a:ext>
            </a:extLst>
          </p:cNvPr>
          <p:cNvSpPr>
            <a:spLocks noGrp="1"/>
          </p:cNvSpPr>
          <p:nvPr>
            <p:ph type="title"/>
          </p:nvPr>
        </p:nvSpPr>
        <p:spPr>
          <a:xfrm>
            <a:off x="1628833" y="731561"/>
            <a:ext cx="5408462" cy="558800"/>
          </a:xfrm>
        </p:spPr>
        <p:txBody>
          <a:bodyPr>
            <a:noAutofit/>
          </a:bodyPr>
          <a:lstStyle/>
          <a:p>
            <a:pPr marL="257175" indent="-257175" algn="ctr">
              <a:lnSpc>
                <a:spcPct val="115000"/>
              </a:lnSpc>
              <a:spcBef>
                <a:spcPts val="0"/>
              </a:spcBef>
            </a:pPr>
            <a:r>
              <a:rPr lang="en-GB"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Results and Discussion</a:t>
            </a:r>
            <a:endParaRPr lang="en-US" sz="2400" dirty="0">
              <a:solidFill>
                <a:srgbClr val="0070C0"/>
              </a:solidFill>
            </a:endParaRPr>
          </a:p>
        </p:txBody>
      </p:sp>
      <p:sp>
        <p:nvSpPr>
          <p:cNvPr id="3" name="Content Placeholder 2">
            <a:extLst>
              <a:ext uri="{FF2B5EF4-FFF2-40B4-BE49-F238E27FC236}">
                <a16:creationId xmlns:a16="http://schemas.microsoft.com/office/drawing/2014/main" id="{3534C18C-BAAB-492F-AED9-D599C8C489F1}"/>
              </a:ext>
            </a:extLst>
          </p:cNvPr>
          <p:cNvSpPr>
            <a:spLocks noGrp="1"/>
          </p:cNvSpPr>
          <p:nvPr>
            <p:ph idx="1"/>
          </p:nvPr>
        </p:nvSpPr>
        <p:spPr>
          <a:xfrm>
            <a:off x="1186724" y="2982041"/>
            <a:ext cx="6770552" cy="347255"/>
          </a:xfrm>
        </p:spPr>
        <p:txBody>
          <a:bodyPr>
            <a:noAutofit/>
          </a:bodyPr>
          <a:lstStyle/>
          <a:p>
            <a:pPr marL="0" indent="0" algn="ctr">
              <a:buNone/>
            </a:pPr>
            <a:r>
              <a:rPr lang="en-GB" sz="1650" b="1"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Objective 1 - Static Landuse and Landcover 1986 to 2016</a:t>
            </a:r>
            <a:endParaRPr lang="en-US" sz="165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65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58784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03363F1E-EB2B-949C-3CC7-D4B4409A91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77" y="3683694"/>
            <a:ext cx="3952806" cy="3055631"/>
          </a:xfrm>
          <a:prstGeom prst="rect">
            <a:avLst/>
          </a:prstGeom>
          <a:noFill/>
          <a:ln>
            <a:noFill/>
          </a:ln>
        </p:spPr>
      </p:pic>
      <p:sp>
        <p:nvSpPr>
          <p:cNvPr id="20" name="Title 1">
            <a:extLst>
              <a:ext uri="{FF2B5EF4-FFF2-40B4-BE49-F238E27FC236}">
                <a16:creationId xmlns:a16="http://schemas.microsoft.com/office/drawing/2014/main" id="{9007F94F-7BF8-8BD7-AD2F-8E48FFA07163}"/>
              </a:ext>
            </a:extLst>
          </p:cNvPr>
          <p:cNvSpPr>
            <a:spLocks noGrp="1"/>
          </p:cNvSpPr>
          <p:nvPr>
            <p:ph type="title"/>
          </p:nvPr>
        </p:nvSpPr>
        <p:spPr>
          <a:xfrm>
            <a:off x="0" y="66116"/>
            <a:ext cx="9144000" cy="534821"/>
          </a:xfrm>
        </p:spPr>
        <p:txBody>
          <a:bodyPr>
            <a:noAutofit/>
          </a:bodyPr>
          <a:lstStyle/>
          <a:p>
            <a:r>
              <a:rPr lang="en-US" sz="2000" b="1" dirty="0">
                <a:solidFill>
                  <a:srgbClr val="0070C0"/>
                </a:solidFill>
                <a:latin typeface="Times New Roman" panose="02020603050405020304" pitchFamily="18" charset="0"/>
                <a:cs typeface="Times New Roman" panose="02020603050405020304" pitchFamily="18" charset="0"/>
              </a:rPr>
              <a:t>Land use/landcover change pattern across the study area</a:t>
            </a:r>
          </a:p>
        </p:txBody>
      </p:sp>
      <p:pic>
        <p:nvPicPr>
          <p:cNvPr id="33" name="Content Placeholder 32">
            <a:extLst>
              <a:ext uri="{FF2B5EF4-FFF2-40B4-BE49-F238E27FC236}">
                <a16:creationId xmlns:a16="http://schemas.microsoft.com/office/drawing/2014/main" id="{688A46D7-177A-61A2-C4F5-1AFBECCF5AE2}"/>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73978" y="544385"/>
            <a:ext cx="4211626" cy="3248103"/>
          </a:xfrm>
          <a:prstGeom prst="rect">
            <a:avLst/>
          </a:prstGeom>
          <a:noFill/>
          <a:ln>
            <a:noFill/>
          </a:ln>
        </p:spPr>
      </p:pic>
      <p:pic>
        <p:nvPicPr>
          <p:cNvPr id="30" name="Picture 29">
            <a:extLst>
              <a:ext uri="{FF2B5EF4-FFF2-40B4-BE49-F238E27FC236}">
                <a16:creationId xmlns:a16="http://schemas.microsoft.com/office/drawing/2014/main" id="{2B91DB48-8C45-6900-0210-39FC1C88294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99" y="566929"/>
            <a:ext cx="4031165" cy="3116765"/>
          </a:xfrm>
          <a:prstGeom prst="rect">
            <a:avLst/>
          </a:prstGeom>
          <a:noFill/>
          <a:ln>
            <a:noFill/>
          </a:ln>
        </p:spPr>
      </p:pic>
      <p:sp>
        <p:nvSpPr>
          <p:cNvPr id="11" name="Content Placeholder 5">
            <a:extLst>
              <a:ext uri="{FF2B5EF4-FFF2-40B4-BE49-F238E27FC236}">
                <a16:creationId xmlns:a16="http://schemas.microsoft.com/office/drawing/2014/main" id="{77AB09F7-AFE6-D7BC-7696-57851631CFB2}"/>
              </a:ext>
            </a:extLst>
          </p:cNvPr>
          <p:cNvSpPr txBox="1">
            <a:spLocks/>
          </p:cNvSpPr>
          <p:nvPr/>
        </p:nvSpPr>
        <p:spPr>
          <a:xfrm>
            <a:off x="4781550" y="2657475"/>
            <a:ext cx="3887391" cy="36845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4" name="Oval 13">
            <a:extLst>
              <a:ext uri="{FF2B5EF4-FFF2-40B4-BE49-F238E27FC236}">
                <a16:creationId xmlns:a16="http://schemas.microsoft.com/office/drawing/2014/main" id="{99D93770-C6E1-ACDD-6466-9959AC54CAD2}"/>
              </a:ext>
            </a:extLst>
          </p:cNvPr>
          <p:cNvSpPr/>
          <p:nvPr/>
        </p:nvSpPr>
        <p:spPr>
          <a:xfrm>
            <a:off x="1823364" y="2885348"/>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D1BB361-9650-128E-6898-6CF1B9C4AF43}"/>
              </a:ext>
            </a:extLst>
          </p:cNvPr>
          <p:cNvSpPr/>
          <p:nvPr/>
        </p:nvSpPr>
        <p:spPr>
          <a:xfrm>
            <a:off x="2695235" y="2885348"/>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BDE3AE2-157C-5408-EEFA-0B4DA8E050FF}"/>
              </a:ext>
            </a:extLst>
          </p:cNvPr>
          <p:cNvSpPr/>
          <p:nvPr/>
        </p:nvSpPr>
        <p:spPr>
          <a:xfrm>
            <a:off x="6572776" y="2990728"/>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8DB39C2-7933-87D2-2073-420CEB5EC593}"/>
              </a:ext>
            </a:extLst>
          </p:cNvPr>
          <p:cNvSpPr/>
          <p:nvPr/>
        </p:nvSpPr>
        <p:spPr>
          <a:xfrm>
            <a:off x="7517891" y="3071933"/>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0E224AC-B40C-0E01-6A52-AB8ED4E0D87C}"/>
              </a:ext>
            </a:extLst>
          </p:cNvPr>
          <p:cNvSpPr/>
          <p:nvPr/>
        </p:nvSpPr>
        <p:spPr>
          <a:xfrm>
            <a:off x="1935060" y="6084940"/>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0ABAA97-8904-2BAC-949F-550FCB57BD21}"/>
              </a:ext>
            </a:extLst>
          </p:cNvPr>
          <p:cNvSpPr/>
          <p:nvPr/>
        </p:nvSpPr>
        <p:spPr>
          <a:xfrm>
            <a:off x="2820900" y="6083969"/>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84EA4C8C-235E-5F87-8478-C684F4B71BFD}"/>
              </a:ext>
            </a:extLst>
          </p:cNvPr>
          <p:cNvGrpSpPr/>
          <p:nvPr/>
        </p:nvGrpSpPr>
        <p:grpSpPr>
          <a:xfrm>
            <a:off x="349956" y="817756"/>
            <a:ext cx="5545582" cy="3594504"/>
            <a:chOff x="349956" y="817756"/>
            <a:chExt cx="5545582" cy="3594504"/>
          </a:xfrm>
        </p:grpSpPr>
        <p:sp>
          <p:nvSpPr>
            <p:cNvPr id="21" name="TextBox 20">
              <a:extLst>
                <a:ext uri="{FF2B5EF4-FFF2-40B4-BE49-F238E27FC236}">
                  <a16:creationId xmlns:a16="http://schemas.microsoft.com/office/drawing/2014/main" id="{1A5F8BD5-8F4B-8539-A638-2946A76A8135}"/>
                </a:ext>
              </a:extLst>
            </p:cNvPr>
            <p:cNvSpPr txBox="1"/>
            <p:nvPr/>
          </p:nvSpPr>
          <p:spPr>
            <a:xfrm>
              <a:off x="530709" y="825989"/>
              <a:ext cx="652743" cy="369332"/>
            </a:xfrm>
            <a:prstGeom prst="rect">
              <a:avLst/>
            </a:prstGeom>
            <a:noFill/>
          </p:spPr>
          <p:txBody>
            <a:bodyPr wrap="none" rtlCol="0">
              <a:spAutoFit/>
            </a:bodyPr>
            <a:lstStyle/>
            <a:p>
              <a:r>
                <a:rPr lang="en-US" b="1" dirty="0">
                  <a:solidFill>
                    <a:srgbClr val="FF0000"/>
                  </a:solidFill>
                </a:rPr>
                <a:t>1986</a:t>
              </a:r>
            </a:p>
          </p:txBody>
        </p:sp>
        <p:sp>
          <p:nvSpPr>
            <p:cNvPr id="22" name="TextBox 21">
              <a:extLst>
                <a:ext uri="{FF2B5EF4-FFF2-40B4-BE49-F238E27FC236}">
                  <a16:creationId xmlns:a16="http://schemas.microsoft.com/office/drawing/2014/main" id="{D62883FD-A338-1384-1304-DF3C961DF90C}"/>
                </a:ext>
              </a:extLst>
            </p:cNvPr>
            <p:cNvSpPr txBox="1"/>
            <p:nvPr/>
          </p:nvSpPr>
          <p:spPr>
            <a:xfrm>
              <a:off x="5242795" y="817756"/>
              <a:ext cx="652743" cy="369332"/>
            </a:xfrm>
            <a:prstGeom prst="rect">
              <a:avLst/>
            </a:prstGeom>
            <a:noFill/>
          </p:spPr>
          <p:txBody>
            <a:bodyPr wrap="none" rtlCol="0">
              <a:spAutoFit/>
            </a:bodyPr>
            <a:lstStyle/>
            <a:p>
              <a:r>
                <a:rPr lang="en-US" b="1" dirty="0">
                  <a:solidFill>
                    <a:srgbClr val="FF0000"/>
                  </a:solidFill>
                </a:rPr>
                <a:t>2006</a:t>
              </a:r>
            </a:p>
          </p:txBody>
        </p:sp>
        <p:sp>
          <p:nvSpPr>
            <p:cNvPr id="23" name="TextBox 22">
              <a:extLst>
                <a:ext uri="{FF2B5EF4-FFF2-40B4-BE49-F238E27FC236}">
                  <a16:creationId xmlns:a16="http://schemas.microsoft.com/office/drawing/2014/main" id="{5C9764A9-A6AE-C45C-294C-3D9D23D686E9}"/>
                </a:ext>
              </a:extLst>
            </p:cNvPr>
            <p:cNvSpPr txBox="1"/>
            <p:nvPr/>
          </p:nvSpPr>
          <p:spPr>
            <a:xfrm>
              <a:off x="349956" y="4042928"/>
              <a:ext cx="652743" cy="369332"/>
            </a:xfrm>
            <a:prstGeom prst="rect">
              <a:avLst/>
            </a:prstGeom>
            <a:noFill/>
          </p:spPr>
          <p:txBody>
            <a:bodyPr wrap="none" rtlCol="0">
              <a:spAutoFit/>
            </a:bodyPr>
            <a:lstStyle/>
            <a:p>
              <a:r>
                <a:rPr lang="en-US" b="1" dirty="0">
                  <a:solidFill>
                    <a:srgbClr val="FF0000"/>
                  </a:solidFill>
                </a:rPr>
                <a:t>2016</a:t>
              </a:r>
            </a:p>
          </p:txBody>
        </p:sp>
      </p:grpSp>
      <p:pic>
        <p:nvPicPr>
          <p:cNvPr id="26" name="Picture 25">
            <a:extLst>
              <a:ext uri="{FF2B5EF4-FFF2-40B4-BE49-F238E27FC236}">
                <a16:creationId xmlns:a16="http://schemas.microsoft.com/office/drawing/2014/main" id="{26F75381-0BDB-ADF4-5B77-BA5D42412A9E}"/>
              </a:ext>
            </a:extLst>
          </p:cNvPr>
          <p:cNvPicPr>
            <a:picLocks noChangeAspect="1"/>
          </p:cNvPicPr>
          <p:nvPr/>
        </p:nvPicPr>
        <p:blipFill>
          <a:blip r:embed="rId5"/>
          <a:stretch>
            <a:fillRect/>
          </a:stretch>
        </p:blipFill>
        <p:spPr>
          <a:xfrm>
            <a:off x="4169469" y="3787284"/>
            <a:ext cx="4926271" cy="2703418"/>
          </a:xfrm>
          <a:prstGeom prst="rect">
            <a:avLst/>
          </a:prstGeom>
        </p:spPr>
      </p:pic>
    </p:spTree>
    <p:extLst>
      <p:ext uri="{BB962C8B-B14F-4D97-AF65-F5344CB8AC3E}">
        <p14:creationId xmlns:p14="http://schemas.microsoft.com/office/powerpoint/2010/main" val="3633986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D34-B485-42E3-978C-5AE2AB038CD3}"/>
              </a:ext>
            </a:extLst>
          </p:cNvPr>
          <p:cNvSpPr>
            <a:spLocks noGrp="1"/>
          </p:cNvSpPr>
          <p:nvPr>
            <p:ph type="title"/>
          </p:nvPr>
        </p:nvSpPr>
        <p:spPr>
          <a:xfrm>
            <a:off x="1833770" y="661465"/>
            <a:ext cx="6032669" cy="513380"/>
          </a:xfrm>
        </p:spPr>
        <p:txBody>
          <a:bodyPr>
            <a:normAutofit/>
          </a:bodyPr>
          <a:lstStyle/>
          <a:p>
            <a:pPr algn="ctr"/>
            <a:r>
              <a:rPr lang="en-GB" sz="1800" b="1" dirty="0">
                <a:solidFill>
                  <a:srgbClr val="0070C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Savannah and Forest Loss/gain Pattern</a:t>
            </a:r>
            <a:endParaRPr lang="en-US" sz="1800" b="1" dirty="0">
              <a:solidFill>
                <a:srgbClr val="0070C0"/>
              </a:solidFill>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24D4C116-5CD3-FD89-0515-013B57F722C4}"/>
              </a:ext>
            </a:extLst>
          </p:cNvPr>
          <p:cNvPicPr>
            <a:picLocks noGrp="1" noChangeAspect="1"/>
          </p:cNvPicPr>
          <p:nvPr>
            <p:ph idx="1"/>
          </p:nvPr>
        </p:nvPicPr>
        <p:blipFill>
          <a:blip r:embed="rId2"/>
          <a:stretch>
            <a:fillRect/>
          </a:stretch>
        </p:blipFill>
        <p:spPr>
          <a:xfrm>
            <a:off x="91440" y="1639474"/>
            <a:ext cx="9053229" cy="3837782"/>
          </a:xfrm>
          <a:prstGeom prst="rect">
            <a:avLst/>
          </a:prstGeom>
        </p:spPr>
      </p:pic>
    </p:spTree>
    <p:extLst>
      <p:ext uri="{BB962C8B-B14F-4D97-AF65-F5344CB8AC3E}">
        <p14:creationId xmlns:p14="http://schemas.microsoft.com/office/powerpoint/2010/main" val="286343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CBF5-DE0A-4E1C-9FBE-D9797CDFC68C}"/>
              </a:ext>
            </a:extLst>
          </p:cNvPr>
          <p:cNvSpPr>
            <a:spLocks noGrp="1"/>
          </p:cNvSpPr>
          <p:nvPr>
            <p:ph type="title"/>
          </p:nvPr>
        </p:nvSpPr>
        <p:spPr>
          <a:xfrm>
            <a:off x="463550" y="303758"/>
            <a:ext cx="7886700" cy="410198"/>
          </a:xfrm>
        </p:spPr>
        <p:txBody>
          <a:bodyPr>
            <a:noAutofit/>
          </a:bodyPr>
          <a:lstStyle/>
          <a:p>
            <a:pPr algn="ctr"/>
            <a:r>
              <a:rPr lang="en-US" sz="2400" b="1" dirty="0">
                <a:solidFill>
                  <a:srgbClr val="0070C0"/>
                </a:solidFill>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Background of the Study</a:t>
            </a:r>
          </a:p>
        </p:txBody>
      </p:sp>
      <p:sp>
        <p:nvSpPr>
          <p:cNvPr id="3" name="Content Placeholder 2">
            <a:extLst>
              <a:ext uri="{FF2B5EF4-FFF2-40B4-BE49-F238E27FC236}">
                <a16:creationId xmlns:a16="http://schemas.microsoft.com/office/drawing/2014/main" id="{53F5EFDD-C0CB-4ADC-A914-C4FF61E06654}"/>
              </a:ext>
            </a:extLst>
          </p:cNvPr>
          <p:cNvSpPr>
            <a:spLocks noGrp="1"/>
          </p:cNvSpPr>
          <p:nvPr>
            <p:ph idx="1"/>
          </p:nvPr>
        </p:nvSpPr>
        <p:spPr>
          <a:xfrm>
            <a:off x="152400" y="955256"/>
            <a:ext cx="8839199" cy="4212560"/>
          </a:xfrm>
        </p:spPr>
        <p:txBody>
          <a:bodyPr>
            <a:noAutofit/>
          </a:bodyPr>
          <a:lstStyle/>
          <a:p>
            <a:pPr algn="just">
              <a:lnSpc>
                <a:spcPct val="150000"/>
              </a:lnSpc>
            </a:pPr>
            <a:r>
              <a:rPr lang="en-US" dirty="0">
                <a:solidFill>
                  <a:schemeClr val="tx1"/>
                </a:solidFill>
                <a:latin typeface="Times New Roman" panose="02020603050405020304" pitchFamily="18" charset="0"/>
                <a:cs typeface="Times New Roman" panose="02020603050405020304" pitchFamily="18" charset="0"/>
              </a:rPr>
              <a:t>Vegetation consists of all plant life on the earth’s surface and </a:t>
            </a:r>
            <a:r>
              <a:rPr lang="en-GB" dirty="0">
                <a:solidFill>
                  <a:schemeClr val="tx1"/>
                </a:solidFill>
                <a:latin typeface="Times New Roman" panose="02020603050405020304" pitchFamily="18" charset="0"/>
                <a:cs typeface="Times New Roman" panose="02020603050405020304" pitchFamily="18" charset="0"/>
              </a:rPr>
              <a:t>some environmental factors determine their floristic appearance</a:t>
            </a:r>
            <a:r>
              <a:rPr lang="en-US" dirty="0">
                <a:solidFill>
                  <a:schemeClr val="tx1"/>
                </a:solidFill>
                <a:latin typeface="Times New Roman" panose="02020603050405020304" pitchFamily="18" charset="0"/>
                <a:cs typeface="Times New Roman" panose="02020603050405020304" pitchFamily="18" charset="0"/>
              </a:rPr>
              <a:t>.</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The floristic composition of plants determines the biomass of the forest.</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Therefore, forests play a significant role in maintaining and balancing gases such as CO</a:t>
            </a:r>
            <a:r>
              <a:rPr lang="en-US" baseline="-25000" dirty="0">
                <a:solidFill>
                  <a:schemeClr val="tx1"/>
                </a:solidFill>
                <a:latin typeface="Times New Roman" panose="02020603050405020304" pitchFamily="18" charset="0"/>
                <a:cs typeface="Times New Roman" panose="02020603050405020304" pitchFamily="18" charset="0"/>
              </a:rPr>
              <a:t>2 </a:t>
            </a:r>
            <a:r>
              <a:rPr lang="en-US" dirty="0">
                <a:solidFill>
                  <a:schemeClr val="tx1"/>
                </a:solidFill>
                <a:latin typeface="Times New Roman" panose="02020603050405020304" pitchFamily="18" charset="0"/>
                <a:cs typeface="Times New Roman" panose="02020603050405020304" pitchFamily="18" charset="0"/>
              </a:rPr>
              <a:t>in the atmosphere.</a:t>
            </a:r>
          </a:p>
          <a:p>
            <a:pPr>
              <a:lnSpc>
                <a:spcPct val="150000"/>
              </a:lnSpc>
            </a:pPr>
            <a:r>
              <a:rPr lang="en-GB" dirty="0">
                <a:solidFill>
                  <a:schemeClr val="tx1"/>
                </a:solidFill>
                <a:latin typeface="Times New Roman" panose="02020603050405020304" pitchFamily="18" charset="0"/>
                <a:ea typeface="Calibri" panose="020F0502020204030204" pitchFamily="34" charset="0"/>
              </a:rPr>
              <a:t>Human and natural drivers of </a:t>
            </a:r>
            <a:r>
              <a:rPr lang="en-US" dirty="0">
                <a:latin typeface="Times New Roman" panose="02020603050405020304" pitchFamily="18" charset="0"/>
                <a:ea typeface="Calibri" panose="020F0502020204030204" pitchFamily="34"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eforestation and forest degradation have caused the unbalancing of terrestrial carbon sinks.</a:t>
            </a:r>
          </a:p>
          <a:p>
            <a:pPr>
              <a:lnSpc>
                <a:spcPct val="150000"/>
              </a:lnSpc>
            </a:pPr>
            <a:r>
              <a:rPr lang="en-GB"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The 1.394 million hectares of Nigerian forest are rapidly decreasing at an estimated rate of 110,000 ha per annum.</a:t>
            </a:r>
          </a:p>
          <a:p>
            <a:pPr>
              <a:lnSpc>
                <a:spcPct val="150000"/>
              </a:lnSpc>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33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98EB-58BB-48E4-BEC4-EC921F35DF8E}"/>
              </a:ext>
            </a:extLst>
          </p:cNvPr>
          <p:cNvSpPr>
            <a:spLocks noGrp="1"/>
          </p:cNvSpPr>
          <p:nvPr>
            <p:ph type="title"/>
          </p:nvPr>
        </p:nvSpPr>
        <p:spPr>
          <a:xfrm>
            <a:off x="1" y="3044439"/>
            <a:ext cx="9144000" cy="384561"/>
          </a:xfrm>
        </p:spPr>
        <p:txBody>
          <a:bodyPr>
            <a:noAutofit/>
          </a:bodyPr>
          <a:lstStyle/>
          <a:p>
            <a:pPr algn="ctr"/>
            <a:r>
              <a:rPr lang="en-GB" sz="1800" b="1" dirty="0">
                <a:solidFill>
                  <a:srgbClr val="0070C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OBJECTIVE 2 – Trends and Pattern of Above ground Biomass Change across the land use</a:t>
            </a:r>
            <a:endParaRPr lang="en-US" sz="1800"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4757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A831C74A-7249-6AFD-9FD3-F94C22496B18}"/>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96" y="3532942"/>
            <a:ext cx="4189228" cy="3088327"/>
          </a:xfrm>
          <a:prstGeom prst="rect">
            <a:avLst/>
          </a:prstGeom>
          <a:noFill/>
          <a:ln>
            <a:noFill/>
          </a:ln>
        </p:spPr>
      </p:pic>
      <p:sp>
        <p:nvSpPr>
          <p:cNvPr id="8" name="Oval 7">
            <a:extLst>
              <a:ext uri="{FF2B5EF4-FFF2-40B4-BE49-F238E27FC236}">
                <a16:creationId xmlns:a16="http://schemas.microsoft.com/office/drawing/2014/main" id="{ED7EC9C0-73F1-F64F-83D5-3A240D5D8FFA}"/>
              </a:ext>
            </a:extLst>
          </p:cNvPr>
          <p:cNvSpPr/>
          <p:nvPr/>
        </p:nvSpPr>
        <p:spPr>
          <a:xfrm>
            <a:off x="1976135" y="284546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9D9665F-1362-8791-869B-67E9AD56E761}"/>
              </a:ext>
            </a:extLst>
          </p:cNvPr>
          <p:cNvSpPr/>
          <p:nvPr/>
        </p:nvSpPr>
        <p:spPr>
          <a:xfrm>
            <a:off x="2968509" y="289153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CC2B77F-CCB7-E398-C457-78B41945062E}"/>
              </a:ext>
            </a:extLst>
          </p:cNvPr>
          <p:cNvSpPr/>
          <p:nvPr/>
        </p:nvSpPr>
        <p:spPr>
          <a:xfrm>
            <a:off x="6629658" y="283127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86480701-F809-DD04-7067-C17BB81F5BFD}"/>
              </a:ext>
            </a:extLst>
          </p:cNvPr>
          <p:cNvSpPr/>
          <p:nvPr/>
        </p:nvSpPr>
        <p:spPr>
          <a:xfrm>
            <a:off x="7600754" y="287734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B571FD1-1B2D-39F2-31A0-0D42401132EF}"/>
              </a:ext>
            </a:extLst>
          </p:cNvPr>
          <p:cNvSpPr/>
          <p:nvPr/>
        </p:nvSpPr>
        <p:spPr>
          <a:xfrm>
            <a:off x="1935678" y="5924927"/>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BAD4EBF2-DF35-9BB5-FFE1-F50E77DE3CFA}"/>
              </a:ext>
            </a:extLst>
          </p:cNvPr>
          <p:cNvSpPr/>
          <p:nvPr/>
        </p:nvSpPr>
        <p:spPr>
          <a:xfrm>
            <a:off x="2968508" y="6028123"/>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28B622FF-0E2B-F75C-02EC-6F4551F61BAC}"/>
              </a:ext>
            </a:extLst>
          </p:cNvPr>
          <p:cNvSpPr>
            <a:spLocks noGrp="1"/>
          </p:cNvSpPr>
          <p:nvPr>
            <p:ph type="title"/>
          </p:nvPr>
        </p:nvSpPr>
        <p:spPr>
          <a:xfrm>
            <a:off x="-57150" y="-3177"/>
            <a:ext cx="9144000" cy="534821"/>
          </a:xfrm>
        </p:spPr>
        <p:txBody>
          <a:bodyPr>
            <a:normAutofit fontScale="90000"/>
          </a:bodyPr>
          <a:lstStyle/>
          <a:p>
            <a:pPr algn="ctr"/>
            <a:r>
              <a:rPr lang="en-US" sz="2800" b="1" dirty="0">
                <a:latin typeface="Times New Roman" panose="02020603050405020304" pitchFamily="18" charset="0"/>
                <a:cs typeface="Times New Roman" panose="02020603050405020304" pitchFamily="18" charset="0"/>
              </a:rPr>
              <a:t>Biomass change pattern across the study area</a:t>
            </a:r>
          </a:p>
        </p:txBody>
      </p:sp>
      <p:sp>
        <p:nvSpPr>
          <p:cNvPr id="29" name="Content Placeholder 28">
            <a:extLst>
              <a:ext uri="{FF2B5EF4-FFF2-40B4-BE49-F238E27FC236}">
                <a16:creationId xmlns:a16="http://schemas.microsoft.com/office/drawing/2014/main" id="{4129D90B-67FA-7554-5878-356D8D2B85EF}"/>
              </a:ext>
            </a:extLst>
          </p:cNvPr>
          <p:cNvSpPr>
            <a:spLocks noGrp="1"/>
          </p:cNvSpPr>
          <p:nvPr>
            <p:ph sz="half" idx="1"/>
          </p:nvPr>
        </p:nvSpPr>
        <p:spPr/>
        <p:txBody>
          <a:bodyPr/>
          <a:lstStyle/>
          <a:p>
            <a:endParaRPr lang="en-US"/>
          </a:p>
        </p:txBody>
      </p:sp>
      <p:sp>
        <p:nvSpPr>
          <p:cNvPr id="31" name="Content Placeholder 30">
            <a:extLst>
              <a:ext uri="{FF2B5EF4-FFF2-40B4-BE49-F238E27FC236}">
                <a16:creationId xmlns:a16="http://schemas.microsoft.com/office/drawing/2014/main" id="{DB431255-EED0-15EF-FBAA-C22E1A841855}"/>
              </a:ext>
            </a:extLst>
          </p:cNvPr>
          <p:cNvSpPr>
            <a:spLocks noGrp="1"/>
          </p:cNvSpPr>
          <p:nvPr>
            <p:ph sz="half" idx="2"/>
          </p:nvPr>
        </p:nvSpPr>
        <p:spPr/>
        <p:txBody>
          <a:bodyPr/>
          <a:lstStyle/>
          <a:p>
            <a:endParaRPr lang="en-US"/>
          </a:p>
        </p:txBody>
      </p:sp>
      <p:sp>
        <p:nvSpPr>
          <p:cNvPr id="16" name="TextBox 15">
            <a:extLst>
              <a:ext uri="{FF2B5EF4-FFF2-40B4-BE49-F238E27FC236}">
                <a16:creationId xmlns:a16="http://schemas.microsoft.com/office/drawing/2014/main" id="{276B5865-9C14-C564-B98F-8B020D07FD3B}"/>
              </a:ext>
            </a:extLst>
          </p:cNvPr>
          <p:cNvSpPr txBox="1"/>
          <p:nvPr/>
        </p:nvSpPr>
        <p:spPr>
          <a:xfrm>
            <a:off x="2315766" y="904781"/>
            <a:ext cx="652743" cy="369332"/>
          </a:xfrm>
          <a:prstGeom prst="rect">
            <a:avLst/>
          </a:prstGeom>
          <a:noFill/>
        </p:spPr>
        <p:txBody>
          <a:bodyPr wrap="none" rtlCol="0">
            <a:spAutoFit/>
          </a:bodyPr>
          <a:lstStyle/>
          <a:p>
            <a:r>
              <a:rPr lang="en-US" b="1" dirty="0">
                <a:solidFill>
                  <a:srgbClr val="FF0000"/>
                </a:solidFill>
              </a:rPr>
              <a:t>1986</a:t>
            </a:r>
          </a:p>
        </p:txBody>
      </p:sp>
      <p:sp>
        <p:nvSpPr>
          <p:cNvPr id="17" name="TextBox 16">
            <a:extLst>
              <a:ext uri="{FF2B5EF4-FFF2-40B4-BE49-F238E27FC236}">
                <a16:creationId xmlns:a16="http://schemas.microsoft.com/office/drawing/2014/main" id="{DAAF2FB9-E9F1-C500-DC0F-3A55A9D50148}"/>
              </a:ext>
            </a:extLst>
          </p:cNvPr>
          <p:cNvSpPr txBox="1"/>
          <p:nvPr/>
        </p:nvSpPr>
        <p:spPr>
          <a:xfrm>
            <a:off x="7063461" y="848205"/>
            <a:ext cx="652743" cy="369332"/>
          </a:xfrm>
          <a:prstGeom prst="rect">
            <a:avLst/>
          </a:prstGeom>
          <a:noFill/>
        </p:spPr>
        <p:txBody>
          <a:bodyPr wrap="none" rtlCol="0">
            <a:spAutoFit/>
          </a:bodyPr>
          <a:lstStyle/>
          <a:p>
            <a:r>
              <a:rPr lang="en-US" b="1" dirty="0">
                <a:solidFill>
                  <a:srgbClr val="FF0000"/>
                </a:solidFill>
              </a:rPr>
              <a:t>2006</a:t>
            </a:r>
          </a:p>
        </p:txBody>
      </p:sp>
      <p:sp>
        <p:nvSpPr>
          <p:cNvPr id="18" name="TextBox 17">
            <a:extLst>
              <a:ext uri="{FF2B5EF4-FFF2-40B4-BE49-F238E27FC236}">
                <a16:creationId xmlns:a16="http://schemas.microsoft.com/office/drawing/2014/main" id="{396F801E-20AE-DA7B-D742-B9DA81D6CF05}"/>
              </a:ext>
            </a:extLst>
          </p:cNvPr>
          <p:cNvSpPr txBox="1"/>
          <p:nvPr/>
        </p:nvSpPr>
        <p:spPr>
          <a:xfrm>
            <a:off x="2489504" y="3833000"/>
            <a:ext cx="652743" cy="369332"/>
          </a:xfrm>
          <a:prstGeom prst="rect">
            <a:avLst/>
          </a:prstGeom>
          <a:noFill/>
        </p:spPr>
        <p:txBody>
          <a:bodyPr wrap="none" rtlCol="0">
            <a:spAutoFit/>
          </a:bodyPr>
          <a:lstStyle/>
          <a:p>
            <a:r>
              <a:rPr lang="en-US" b="1" dirty="0">
                <a:solidFill>
                  <a:srgbClr val="FF0000"/>
                </a:solidFill>
              </a:rPr>
              <a:t>2016</a:t>
            </a:r>
          </a:p>
        </p:txBody>
      </p:sp>
      <p:pic>
        <p:nvPicPr>
          <p:cNvPr id="19" name="Picture 18">
            <a:extLst>
              <a:ext uri="{FF2B5EF4-FFF2-40B4-BE49-F238E27FC236}">
                <a16:creationId xmlns:a16="http://schemas.microsoft.com/office/drawing/2014/main" id="{FDCFAE50-E6B6-4840-39FE-95FE39F97445}"/>
              </a:ext>
            </a:extLst>
          </p:cNvPr>
          <p:cNvPicPr>
            <a:picLocks noChangeAspect="1"/>
          </p:cNvPicPr>
          <p:nvPr/>
        </p:nvPicPr>
        <p:blipFill>
          <a:blip r:embed="rId3"/>
          <a:stretch>
            <a:fillRect/>
          </a:stretch>
        </p:blipFill>
        <p:spPr>
          <a:xfrm>
            <a:off x="4253167" y="3616532"/>
            <a:ext cx="4890834" cy="2942062"/>
          </a:xfrm>
          <a:prstGeom prst="rect">
            <a:avLst/>
          </a:prstGeom>
        </p:spPr>
      </p:pic>
      <p:pic>
        <p:nvPicPr>
          <p:cNvPr id="20" name="Content Placeholder 24">
            <a:extLst>
              <a:ext uri="{FF2B5EF4-FFF2-40B4-BE49-F238E27FC236}">
                <a16:creationId xmlns:a16="http://schemas.microsoft.com/office/drawing/2014/main" id="{FE74E6E2-B28D-94FF-1C5F-B7488D3DB1C4}"/>
              </a:ext>
            </a:extLst>
          </p:cNvPr>
          <p:cNvPicPr>
            <a:picLocks noChangeAspect="1"/>
          </p:cNvPicPr>
          <p:nvPr/>
        </p:nvPicPr>
        <p:blipFill>
          <a:blip r:embed="rId4" cstate="print">
            <a:extLst>
              <a:ext uri="{28A0092B-C50C-407E-A947-70E740481C1C}">
                <a14:useLocalDpi xmlns:a14="http://schemas.microsoft.com/office/drawing/2010/main" val="0"/>
              </a:ext>
            </a:extLst>
          </a:blip>
          <a:srcRect l="1454" r="2939"/>
          <a:stretch>
            <a:fillRect/>
          </a:stretch>
        </p:blipFill>
        <p:spPr bwMode="auto">
          <a:xfrm>
            <a:off x="4700309" y="531147"/>
            <a:ext cx="4188832" cy="3101371"/>
          </a:xfrm>
          <a:prstGeom prst="rect">
            <a:avLst/>
          </a:prstGeom>
          <a:noFill/>
          <a:ln>
            <a:noFill/>
          </a:ln>
        </p:spPr>
      </p:pic>
      <p:pic>
        <p:nvPicPr>
          <p:cNvPr id="21" name="Content Placeholder 21">
            <a:extLst>
              <a:ext uri="{FF2B5EF4-FFF2-40B4-BE49-F238E27FC236}">
                <a16:creationId xmlns:a16="http://schemas.microsoft.com/office/drawing/2014/main" id="{D13C6ECD-F728-C469-29E7-19ED60E8B6F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710"/>
          <a:stretch/>
        </p:blipFill>
        <p:spPr bwMode="auto">
          <a:xfrm>
            <a:off x="131797" y="563362"/>
            <a:ext cx="4004104" cy="2906145"/>
          </a:xfrm>
          <a:prstGeom prst="rect">
            <a:avLst/>
          </a:prstGeom>
          <a:noFill/>
          <a:ln>
            <a:noFill/>
          </a:ln>
          <a:extLst>
            <a:ext uri="{53640926-AAD7-44D8-BBD7-CCE9431645EC}">
              <a14:shadowObscured xmlns:a14="http://schemas.microsoft.com/office/drawing/2010/main"/>
            </a:ext>
          </a:extLst>
        </p:spPr>
      </p:pic>
      <p:sp>
        <p:nvSpPr>
          <p:cNvPr id="22" name="Oval 21">
            <a:extLst>
              <a:ext uri="{FF2B5EF4-FFF2-40B4-BE49-F238E27FC236}">
                <a16:creationId xmlns:a16="http://schemas.microsoft.com/office/drawing/2014/main" id="{CA00B6D2-ED45-3407-7AFD-3D1D33B227D5}"/>
              </a:ext>
            </a:extLst>
          </p:cNvPr>
          <p:cNvSpPr/>
          <p:nvPr/>
        </p:nvSpPr>
        <p:spPr>
          <a:xfrm>
            <a:off x="1876922" y="2671809"/>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C144035-568F-F168-CF07-681EDA04AEC7}"/>
              </a:ext>
            </a:extLst>
          </p:cNvPr>
          <p:cNvSpPr/>
          <p:nvPr/>
        </p:nvSpPr>
        <p:spPr>
          <a:xfrm>
            <a:off x="2667608" y="271880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4A18846-E035-66F5-4A44-B63950C6AE55}"/>
              </a:ext>
            </a:extLst>
          </p:cNvPr>
          <p:cNvSpPr/>
          <p:nvPr/>
        </p:nvSpPr>
        <p:spPr>
          <a:xfrm>
            <a:off x="6485854" y="2820670"/>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9E259BC-A9F2-C358-245F-BF19C7353B33}"/>
              </a:ext>
            </a:extLst>
          </p:cNvPr>
          <p:cNvSpPr/>
          <p:nvPr/>
        </p:nvSpPr>
        <p:spPr>
          <a:xfrm>
            <a:off x="7359213" y="2831356"/>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63372CC-05C9-FE1F-DFD9-BFC46164A803}"/>
              </a:ext>
            </a:extLst>
          </p:cNvPr>
          <p:cNvSpPr txBox="1"/>
          <p:nvPr/>
        </p:nvSpPr>
        <p:spPr>
          <a:xfrm>
            <a:off x="2395238" y="770498"/>
            <a:ext cx="652743" cy="369332"/>
          </a:xfrm>
          <a:prstGeom prst="rect">
            <a:avLst/>
          </a:prstGeom>
          <a:noFill/>
        </p:spPr>
        <p:txBody>
          <a:bodyPr wrap="none" rtlCol="0">
            <a:spAutoFit/>
          </a:bodyPr>
          <a:lstStyle/>
          <a:p>
            <a:r>
              <a:rPr lang="en-US" b="1" dirty="0">
                <a:solidFill>
                  <a:srgbClr val="FF0000"/>
                </a:solidFill>
              </a:rPr>
              <a:t>1986</a:t>
            </a:r>
          </a:p>
        </p:txBody>
      </p:sp>
      <p:sp>
        <p:nvSpPr>
          <p:cNvPr id="27" name="TextBox 26">
            <a:extLst>
              <a:ext uri="{FF2B5EF4-FFF2-40B4-BE49-F238E27FC236}">
                <a16:creationId xmlns:a16="http://schemas.microsoft.com/office/drawing/2014/main" id="{B13D4E5D-251C-F1EF-ACD9-97C47ED3A6F4}"/>
              </a:ext>
            </a:extLst>
          </p:cNvPr>
          <p:cNvSpPr txBox="1"/>
          <p:nvPr/>
        </p:nvSpPr>
        <p:spPr>
          <a:xfrm>
            <a:off x="7041335" y="770498"/>
            <a:ext cx="652743" cy="369332"/>
          </a:xfrm>
          <a:prstGeom prst="rect">
            <a:avLst/>
          </a:prstGeom>
          <a:noFill/>
        </p:spPr>
        <p:txBody>
          <a:bodyPr wrap="none" rtlCol="0">
            <a:spAutoFit/>
          </a:bodyPr>
          <a:lstStyle/>
          <a:p>
            <a:r>
              <a:rPr lang="en-US" b="1" dirty="0">
                <a:solidFill>
                  <a:srgbClr val="FF0000"/>
                </a:solidFill>
              </a:rPr>
              <a:t>2006</a:t>
            </a:r>
          </a:p>
        </p:txBody>
      </p:sp>
    </p:spTree>
    <p:extLst>
      <p:ext uri="{BB962C8B-B14F-4D97-AF65-F5344CB8AC3E}">
        <p14:creationId xmlns:p14="http://schemas.microsoft.com/office/powerpoint/2010/main" val="2779665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3BDD1-673B-4575-ADD9-D2C702574617}"/>
              </a:ext>
            </a:extLst>
          </p:cNvPr>
          <p:cNvSpPr>
            <a:spLocks noGrp="1"/>
          </p:cNvSpPr>
          <p:nvPr>
            <p:ph type="title"/>
          </p:nvPr>
        </p:nvSpPr>
        <p:spPr>
          <a:xfrm>
            <a:off x="152400" y="2521324"/>
            <a:ext cx="8991600" cy="508209"/>
          </a:xfrm>
        </p:spPr>
        <p:txBody>
          <a:bodyPr>
            <a:noAutofit/>
          </a:bodyPr>
          <a:lstStyle/>
          <a:p>
            <a:pPr algn="ctr"/>
            <a:r>
              <a:rPr lang="en-GB" sz="2400" b="1" dirty="0">
                <a:solidFill>
                  <a:srgbClr val="0070C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OBJECTIVE 3 - Carbon Fluxes in the Forest and Woodland areas between 1986 and 2016</a:t>
            </a:r>
            <a:endParaRPr lang="en-US" sz="2400"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73229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D069AA1-7480-8583-D209-1BA2E7B360BC}"/>
              </a:ext>
            </a:extLst>
          </p:cNvPr>
          <p:cNvSpPr>
            <a:spLocks noGrp="1"/>
          </p:cNvSpPr>
          <p:nvPr>
            <p:ph type="title"/>
          </p:nvPr>
        </p:nvSpPr>
        <p:spPr>
          <a:xfrm>
            <a:off x="0" y="-19932"/>
            <a:ext cx="9144000" cy="534821"/>
          </a:xfrm>
        </p:spPr>
        <p:txBody>
          <a:bodyPr>
            <a:normAutofit fontScale="90000"/>
          </a:bodyPr>
          <a:lstStyle/>
          <a:p>
            <a:pPr algn="ctr"/>
            <a:r>
              <a:rPr lang="en-US" sz="2800" b="1" dirty="0">
                <a:latin typeface="Times New Roman" panose="02020603050405020304" pitchFamily="18" charset="0"/>
                <a:cs typeface="Times New Roman" panose="02020603050405020304" pitchFamily="18" charset="0"/>
              </a:rPr>
              <a:t>Carbon stock fluxes across the study area</a:t>
            </a:r>
          </a:p>
        </p:txBody>
      </p:sp>
      <p:pic>
        <p:nvPicPr>
          <p:cNvPr id="32" name="Content Placeholder 31">
            <a:extLst>
              <a:ext uri="{FF2B5EF4-FFF2-40B4-BE49-F238E27FC236}">
                <a16:creationId xmlns:a16="http://schemas.microsoft.com/office/drawing/2014/main" id="{F8ECFA78-83A1-A07F-C82A-A593D381089F}"/>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6236" y="470448"/>
            <a:ext cx="3819623" cy="2958552"/>
          </a:xfrm>
          <a:prstGeom prst="rect">
            <a:avLst/>
          </a:prstGeom>
          <a:noFill/>
          <a:ln>
            <a:noFill/>
          </a:ln>
        </p:spPr>
      </p:pic>
      <p:pic>
        <p:nvPicPr>
          <p:cNvPr id="35" name="Content Placeholder 34">
            <a:extLst>
              <a:ext uri="{FF2B5EF4-FFF2-40B4-BE49-F238E27FC236}">
                <a16:creationId xmlns:a16="http://schemas.microsoft.com/office/drawing/2014/main" id="{90CDF437-3642-D1DF-26AB-278DDB48235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744566" y="465400"/>
            <a:ext cx="3998827" cy="3098191"/>
          </a:xfrm>
          <a:prstGeom prst="rect">
            <a:avLst/>
          </a:prstGeom>
          <a:noFill/>
          <a:ln>
            <a:noFill/>
          </a:ln>
        </p:spPr>
      </p:pic>
      <p:pic>
        <p:nvPicPr>
          <p:cNvPr id="7" name="Content Placeholder 3">
            <a:extLst>
              <a:ext uri="{FF2B5EF4-FFF2-40B4-BE49-F238E27FC236}">
                <a16:creationId xmlns:a16="http://schemas.microsoft.com/office/drawing/2014/main" id="{70FB8AED-64FC-439F-DE1D-5067F5B28DCE}"/>
              </a:ext>
            </a:extLst>
          </p:cNvPr>
          <p:cNvPicPr>
            <a:picLocks/>
          </p:cNvPicPr>
          <p:nvPr/>
        </p:nvPicPr>
        <p:blipFill>
          <a:blip r:embed="rId4" cstate="print">
            <a:extLst>
              <a:ext uri="{28A0092B-C50C-407E-A947-70E740481C1C}">
                <a14:useLocalDpi xmlns:a14="http://schemas.microsoft.com/office/drawing/2010/main" val="0"/>
              </a:ext>
            </a:extLst>
          </a:blip>
          <a:srcRect b="3922"/>
          <a:stretch>
            <a:fillRect/>
          </a:stretch>
        </p:blipFill>
        <p:spPr bwMode="auto">
          <a:xfrm>
            <a:off x="101693" y="3429000"/>
            <a:ext cx="3744166" cy="2906145"/>
          </a:xfrm>
          <a:prstGeom prst="rect">
            <a:avLst/>
          </a:prstGeom>
          <a:noFill/>
          <a:ln>
            <a:noFill/>
          </a:ln>
        </p:spPr>
      </p:pic>
      <p:sp>
        <p:nvSpPr>
          <p:cNvPr id="8" name="Oval 7">
            <a:extLst>
              <a:ext uri="{FF2B5EF4-FFF2-40B4-BE49-F238E27FC236}">
                <a16:creationId xmlns:a16="http://schemas.microsoft.com/office/drawing/2014/main" id="{6B77B357-1709-0F38-D801-5AF27E610261}"/>
              </a:ext>
            </a:extLst>
          </p:cNvPr>
          <p:cNvSpPr/>
          <p:nvPr/>
        </p:nvSpPr>
        <p:spPr>
          <a:xfrm>
            <a:off x="1779115" y="5780579"/>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B22C796-8177-3815-6CFC-FA1BF8DC79FD}"/>
              </a:ext>
            </a:extLst>
          </p:cNvPr>
          <p:cNvSpPr/>
          <p:nvPr/>
        </p:nvSpPr>
        <p:spPr>
          <a:xfrm>
            <a:off x="2697712" y="5791487"/>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50494ED-C9DB-1C8E-1B45-7BA7D2CDD047}"/>
              </a:ext>
            </a:extLst>
          </p:cNvPr>
          <p:cNvSpPr/>
          <p:nvPr/>
        </p:nvSpPr>
        <p:spPr>
          <a:xfrm>
            <a:off x="1749326" y="279940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EB119C4-FB2D-37CE-7468-97164C71E2D8}"/>
              </a:ext>
            </a:extLst>
          </p:cNvPr>
          <p:cNvSpPr/>
          <p:nvPr/>
        </p:nvSpPr>
        <p:spPr>
          <a:xfrm>
            <a:off x="2656975" y="2825135"/>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C831B30-B2A9-9726-E636-FF88BDA84472}"/>
              </a:ext>
            </a:extLst>
          </p:cNvPr>
          <p:cNvSpPr/>
          <p:nvPr/>
        </p:nvSpPr>
        <p:spPr>
          <a:xfrm>
            <a:off x="6485854" y="2820670"/>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4860A31-F67F-13B9-854E-EA3700CBF2A8}"/>
              </a:ext>
            </a:extLst>
          </p:cNvPr>
          <p:cNvSpPr/>
          <p:nvPr/>
        </p:nvSpPr>
        <p:spPr>
          <a:xfrm>
            <a:off x="7359213" y="2831356"/>
            <a:ext cx="760175" cy="3697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D3A0A13-3755-52D9-1B46-70C0709687E6}"/>
              </a:ext>
            </a:extLst>
          </p:cNvPr>
          <p:cNvSpPr txBox="1"/>
          <p:nvPr/>
        </p:nvSpPr>
        <p:spPr>
          <a:xfrm>
            <a:off x="2395238" y="770498"/>
            <a:ext cx="652743" cy="369332"/>
          </a:xfrm>
          <a:prstGeom prst="rect">
            <a:avLst/>
          </a:prstGeom>
          <a:noFill/>
        </p:spPr>
        <p:txBody>
          <a:bodyPr wrap="none" rtlCol="0">
            <a:spAutoFit/>
          </a:bodyPr>
          <a:lstStyle/>
          <a:p>
            <a:r>
              <a:rPr lang="en-US" b="1" dirty="0">
                <a:solidFill>
                  <a:srgbClr val="FF0000"/>
                </a:solidFill>
              </a:rPr>
              <a:t>1986</a:t>
            </a:r>
          </a:p>
        </p:txBody>
      </p:sp>
      <p:sp>
        <p:nvSpPr>
          <p:cNvPr id="17" name="TextBox 16">
            <a:extLst>
              <a:ext uri="{FF2B5EF4-FFF2-40B4-BE49-F238E27FC236}">
                <a16:creationId xmlns:a16="http://schemas.microsoft.com/office/drawing/2014/main" id="{947E617F-660D-37EC-14C9-DF97E5723C30}"/>
              </a:ext>
            </a:extLst>
          </p:cNvPr>
          <p:cNvSpPr txBox="1"/>
          <p:nvPr/>
        </p:nvSpPr>
        <p:spPr>
          <a:xfrm>
            <a:off x="7041335" y="770498"/>
            <a:ext cx="652743" cy="369332"/>
          </a:xfrm>
          <a:prstGeom prst="rect">
            <a:avLst/>
          </a:prstGeom>
          <a:noFill/>
        </p:spPr>
        <p:txBody>
          <a:bodyPr wrap="none" rtlCol="0">
            <a:spAutoFit/>
          </a:bodyPr>
          <a:lstStyle/>
          <a:p>
            <a:r>
              <a:rPr lang="en-US" b="1" dirty="0">
                <a:solidFill>
                  <a:srgbClr val="FF0000"/>
                </a:solidFill>
              </a:rPr>
              <a:t>2006</a:t>
            </a:r>
          </a:p>
        </p:txBody>
      </p:sp>
      <p:sp>
        <p:nvSpPr>
          <p:cNvPr id="18" name="TextBox 17">
            <a:extLst>
              <a:ext uri="{FF2B5EF4-FFF2-40B4-BE49-F238E27FC236}">
                <a16:creationId xmlns:a16="http://schemas.microsoft.com/office/drawing/2014/main" id="{FEDBEE7A-4C38-361F-67E6-3627F30FC66C}"/>
              </a:ext>
            </a:extLst>
          </p:cNvPr>
          <p:cNvSpPr txBox="1"/>
          <p:nvPr/>
        </p:nvSpPr>
        <p:spPr>
          <a:xfrm>
            <a:off x="2238152" y="3869275"/>
            <a:ext cx="652743" cy="369332"/>
          </a:xfrm>
          <a:prstGeom prst="rect">
            <a:avLst/>
          </a:prstGeom>
          <a:noFill/>
        </p:spPr>
        <p:txBody>
          <a:bodyPr wrap="none" rtlCol="0">
            <a:spAutoFit/>
          </a:bodyPr>
          <a:lstStyle/>
          <a:p>
            <a:r>
              <a:rPr lang="en-US" b="1" dirty="0">
                <a:solidFill>
                  <a:srgbClr val="FF0000"/>
                </a:solidFill>
              </a:rPr>
              <a:t>2016</a:t>
            </a:r>
          </a:p>
        </p:txBody>
      </p:sp>
      <p:graphicFrame>
        <p:nvGraphicFramePr>
          <p:cNvPr id="19" name="Chart 18">
            <a:extLst>
              <a:ext uri="{FF2B5EF4-FFF2-40B4-BE49-F238E27FC236}">
                <a16:creationId xmlns:a16="http://schemas.microsoft.com/office/drawing/2014/main" id="{BF34454E-CB4A-6BD0-B790-8ED9D68137C7}"/>
              </a:ext>
            </a:extLst>
          </p:cNvPr>
          <p:cNvGraphicFramePr/>
          <p:nvPr>
            <p:extLst>
              <p:ext uri="{D42A27DB-BD31-4B8C-83A1-F6EECF244321}">
                <p14:modId xmlns:p14="http://schemas.microsoft.com/office/powerpoint/2010/main" val="626376993"/>
              </p:ext>
            </p:extLst>
          </p:nvPr>
        </p:nvGraphicFramePr>
        <p:xfrm>
          <a:off x="3845859" y="3563591"/>
          <a:ext cx="5190848" cy="277155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70313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35BC-E801-49C9-B502-89B6B4787800}"/>
              </a:ext>
            </a:extLst>
          </p:cNvPr>
          <p:cNvSpPr>
            <a:spLocks noGrp="1"/>
          </p:cNvSpPr>
          <p:nvPr>
            <p:ph type="title"/>
          </p:nvPr>
        </p:nvSpPr>
        <p:spPr>
          <a:xfrm>
            <a:off x="1116346" y="350678"/>
            <a:ext cx="6911307" cy="419100"/>
          </a:xfrm>
        </p:spPr>
        <p:txBody>
          <a:bodyPr>
            <a:noAutofit/>
          </a:bodyPr>
          <a:lstStyle/>
          <a:p>
            <a:pPr algn="ctr"/>
            <a:r>
              <a:rPr lang="en-GB"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Field Measured Carbon Estimation</a:t>
            </a:r>
            <a:endParaRPr lang="en-US" sz="2400" dirty="0">
              <a:solidFill>
                <a:srgbClr val="0070C0"/>
              </a:solidFill>
            </a:endParaRPr>
          </a:p>
        </p:txBody>
      </p:sp>
      <p:graphicFrame>
        <p:nvGraphicFramePr>
          <p:cNvPr id="6" name="Content Placeholder 5">
            <a:extLst>
              <a:ext uri="{FF2B5EF4-FFF2-40B4-BE49-F238E27FC236}">
                <a16:creationId xmlns:a16="http://schemas.microsoft.com/office/drawing/2014/main" id="{5451E404-A4B4-F1D9-21BB-66CDDCB2A3E6}"/>
              </a:ext>
            </a:extLst>
          </p:cNvPr>
          <p:cNvGraphicFramePr>
            <a:graphicFrameLocks noGrp="1"/>
          </p:cNvGraphicFramePr>
          <p:nvPr>
            <p:ph idx="1"/>
            <p:extLst>
              <p:ext uri="{D42A27DB-BD31-4B8C-83A1-F6EECF244321}">
                <p14:modId xmlns:p14="http://schemas.microsoft.com/office/powerpoint/2010/main" val="98303775"/>
              </p:ext>
            </p:extLst>
          </p:nvPr>
        </p:nvGraphicFramePr>
        <p:xfrm>
          <a:off x="107950" y="1537652"/>
          <a:ext cx="8928100" cy="4305935"/>
        </p:xfrm>
        <a:graphic>
          <a:graphicData uri="http://schemas.openxmlformats.org/drawingml/2006/table">
            <a:tbl>
              <a:tblPr firstRow="1" firstCol="1" bandRow="1">
                <a:tableStyleId>{5C22544A-7EE6-4342-B048-85BDC9FD1C3A}</a:tableStyleId>
              </a:tblPr>
              <a:tblGrid>
                <a:gridCol w="2166716">
                  <a:extLst>
                    <a:ext uri="{9D8B030D-6E8A-4147-A177-3AD203B41FA5}">
                      <a16:colId xmlns:a16="http://schemas.microsoft.com/office/drawing/2014/main" val="2673234835"/>
                    </a:ext>
                  </a:extLst>
                </a:gridCol>
                <a:gridCol w="952741">
                  <a:extLst>
                    <a:ext uri="{9D8B030D-6E8A-4147-A177-3AD203B41FA5}">
                      <a16:colId xmlns:a16="http://schemas.microsoft.com/office/drawing/2014/main" val="661479038"/>
                    </a:ext>
                  </a:extLst>
                </a:gridCol>
                <a:gridCol w="761509">
                  <a:extLst>
                    <a:ext uri="{9D8B030D-6E8A-4147-A177-3AD203B41FA5}">
                      <a16:colId xmlns:a16="http://schemas.microsoft.com/office/drawing/2014/main" val="544746808"/>
                    </a:ext>
                  </a:extLst>
                </a:gridCol>
                <a:gridCol w="980059">
                  <a:extLst>
                    <a:ext uri="{9D8B030D-6E8A-4147-A177-3AD203B41FA5}">
                      <a16:colId xmlns:a16="http://schemas.microsoft.com/office/drawing/2014/main" val="3103107076"/>
                    </a:ext>
                  </a:extLst>
                </a:gridCol>
                <a:gridCol w="962131">
                  <a:extLst>
                    <a:ext uri="{9D8B030D-6E8A-4147-A177-3AD203B41FA5}">
                      <a16:colId xmlns:a16="http://schemas.microsoft.com/office/drawing/2014/main" val="2559611071"/>
                    </a:ext>
                  </a:extLst>
                </a:gridCol>
                <a:gridCol w="841759">
                  <a:extLst>
                    <a:ext uri="{9D8B030D-6E8A-4147-A177-3AD203B41FA5}">
                      <a16:colId xmlns:a16="http://schemas.microsoft.com/office/drawing/2014/main" val="3902018139"/>
                    </a:ext>
                  </a:extLst>
                </a:gridCol>
                <a:gridCol w="730776">
                  <a:extLst>
                    <a:ext uri="{9D8B030D-6E8A-4147-A177-3AD203B41FA5}">
                      <a16:colId xmlns:a16="http://schemas.microsoft.com/office/drawing/2014/main" val="3464779666"/>
                    </a:ext>
                  </a:extLst>
                </a:gridCol>
                <a:gridCol w="683822">
                  <a:extLst>
                    <a:ext uri="{9D8B030D-6E8A-4147-A177-3AD203B41FA5}">
                      <a16:colId xmlns:a16="http://schemas.microsoft.com/office/drawing/2014/main" val="4036507624"/>
                    </a:ext>
                  </a:extLst>
                </a:gridCol>
                <a:gridCol w="848587">
                  <a:extLst>
                    <a:ext uri="{9D8B030D-6E8A-4147-A177-3AD203B41FA5}">
                      <a16:colId xmlns:a16="http://schemas.microsoft.com/office/drawing/2014/main" val="3395251515"/>
                    </a:ext>
                  </a:extLst>
                </a:gridCol>
              </a:tblGrid>
              <a:tr h="196850">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Plot/ Location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Plot Dimension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Liter Biomass (g/m</a:t>
                      </a:r>
                      <a:r>
                        <a:rPr lang="en-GB" sz="1200" baseline="30000">
                          <a:effectLst/>
                          <a:latin typeface="Times New Roman" panose="02020603050405020304" pitchFamily="18" charset="0"/>
                          <a:cs typeface="Times New Roman" panose="02020603050405020304" pitchFamily="18" charset="0"/>
                        </a:rPr>
                        <a:t>2</a:t>
                      </a:r>
                      <a:r>
                        <a:rPr lang="en-GB" sz="1200">
                          <a:effectLst/>
                          <a:latin typeface="Times New Roman" panose="02020603050405020304" pitchFamily="18" charset="0"/>
                          <a:cs typeface="Times New Roman" panose="02020603050405020304" pitchFamily="18" charset="0"/>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Herb Biomass (g/m</a:t>
                      </a:r>
                      <a:r>
                        <a:rPr lang="en-GB" sz="1200" baseline="30000">
                          <a:effectLst/>
                          <a:latin typeface="Times New Roman" panose="02020603050405020304" pitchFamily="18" charset="0"/>
                          <a:cs typeface="Times New Roman" panose="02020603050405020304" pitchFamily="18" charset="0"/>
                        </a:rPr>
                        <a:t>2</a:t>
                      </a:r>
                      <a:r>
                        <a:rPr lang="en-GB" sz="1200">
                          <a:effectLst/>
                          <a:latin typeface="Times New Roman" panose="02020603050405020304" pitchFamily="18" charset="0"/>
                          <a:cs typeface="Times New Roman" panose="02020603050405020304" pitchFamily="18" charset="0"/>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Tree Biomass (g/m</a:t>
                      </a:r>
                      <a:r>
                        <a:rPr lang="en-GB" sz="1200" baseline="30000">
                          <a:effectLst/>
                          <a:latin typeface="Times New Roman" panose="02020603050405020304" pitchFamily="18" charset="0"/>
                          <a:cs typeface="Times New Roman" panose="02020603050405020304" pitchFamily="18" charset="0"/>
                        </a:rPr>
                        <a:t>2</a:t>
                      </a:r>
                      <a:r>
                        <a:rPr lang="en-GB" sz="1200">
                          <a:effectLst/>
                          <a:latin typeface="Times New Roman" panose="02020603050405020304" pitchFamily="18" charset="0"/>
                          <a:cs typeface="Times New Roman" panose="02020603050405020304" pitchFamily="18" charset="0"/>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AGB (gram/m</a:t>
                      </a:r>
                      <a:r>
                        <a:rPr lang="en-GB" sz="1200" baseline="30000">
                          <a:effectLst/>
                          <a:latin typeface="Times New Roman" panose="02020603050405020304" pitchFamily="18" charset="0"/>
                          <a:cs typeface="Times New Roman" panose="02020603050405020304" pitchFamily="18" charset="0"/>
                        </a:rPr>
                        <a:t>2</a:t>
                      </a:r>
                      <a:r>
                        <a:rPr lang="en-GB" sz="1200">
                          <a:effectLst/>
                          <a:latin typeface="Times New Roman" panose="02020603050405020304" pitchFamily="18" charset="0"/>
                          <a:cs typeface="Times New Roman" panose="02020603050405020304" pitchFamily="18" charset="0"/>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AGB (tons/ha)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AGC (Mg C)</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AGC (Mg C/ha)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6466669"/>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 Erifun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37.3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28.27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25648.26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25713.83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283.45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141.72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128.57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3896431"/>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 Awo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47.35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124.38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9368.64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9540.37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105.16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52.58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47.70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7226004"/>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 Igboho,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134.46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37013.69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37249.15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410.60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205.30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186.25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14108"/>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 Okeagbe-Akoko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39.95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14.31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46125.12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46179.38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509.04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254.52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230.90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8437998"/>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Woodland-Ikoyi Ile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80.46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22680.27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22779.06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251.10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125.55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113.90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6897147"/>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Woodland – Ottu</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141.58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26121.93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26264.53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289.52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144.76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131.32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0735075"/>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 - Orile Owu</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80.54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31.47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16465.06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16577.07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182.73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91.37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82.89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0262562"/>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 Okeluse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70.6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3.93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170412.90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170487.43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1879.30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939.65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852.44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4657553"/>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 – Shasha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51.02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44.52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16798.40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16893.94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186.22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93.11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84.47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3432526"/>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Natural Forest - Erin Camp</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95.62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45.82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525153.61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525295.05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5790.38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2895.19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2626.47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5719921"/>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Cocoa Plantation – Igbara Oke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111.09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136729.82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136863.11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1508.66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754.33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684.31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0874243"/>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Cocoa Plantation – Ibokun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56.41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49.91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25651.86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25758.18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283.94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141.97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128.79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8013338"/>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Cocoa Plantation – Ijebu Ijesha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94.46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45.39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42187.84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42327.69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466.58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233.29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211.64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3549848"/>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Grassland – Igbeti</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3299.87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3394.37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37.42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18.71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6300975"/>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Grassland – Odo Ayedun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90.21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125.86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21165.56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21381.63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235.69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117.85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106.91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3668093"/>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Oil Plam – Ijebu Igbo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102.3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95.8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33705.75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33903.85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373.73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186.86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169.52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7982204"/>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Gmelina – Odigbo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102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45.64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29211.80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29359.44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323.63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161.82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146.80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5301833"/>
                  </a:ext>
                </a:extLst>
              </a:tr>
              <a:tr h="187325">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Teak Plantation - J4 junction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25mX25m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42.95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39.1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48338.14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48420.19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533.74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a:effectLst/>
                          <a:latin typeface="Times New Roman" panose="02020603050405020304" pitchFamily="18" charset="0"/>
                          <a:cs typeface="Times New Roman" panose="02020603050405020304" pitchFamily="18" charset="0"/>
                        </a:rPr>
                        <a:t>266.87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200" dirty="0">
                          <a:effectLst/>
                          <a:latin typeface="Times New Roman" panose="02020603050405020304" pitchFamily="18" charset="0"/>
                          <a:cs typeface="Times New Roman" panose="02020603050405020304" pitchFamily="18" charset="0"/>
                        </a:rPr>
                        <a:t>242.10</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4444163"/>
                  </a:ext>
                </a:extLst>
              </a:tr>
            </a:tbl>
          </a:graphicData>
        </a:graphic>
      </p:graphicFrame>
      <p:sp>
        <p:nvSpPr>
          <p:cNvPr id="7" name="Oval 6">
            <a:extLst>
              <a:ext uri="{FF2B5EF4-FFF2-40B4-BE49-F238E27FC236}">
                <a16:creationId xmlns:a16="http://schemas.microsoft.com/office/drawing/2014/main" id="{F2D40F1C-5026-8A64-CC61-E372BED62981}"/>
              </a:ext>
            </a:extLst>
          </p:cNvPr>
          <p:cNvSpPr/>
          <p:nvPr/>
        </p:nvSpPr>
        <p:spPr>
          <a:xfrm>
            <a:off x="8204200" y="3898900"/>
            <a:ext cx="609600" cy="165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13DDD82-BB51-8A60-5780-387C90DCE54B}"/>
              </a:ext>
            </a:extLst>
          </p:cNvPr>
          <p:cNvSpPr/>
          <p:nvPr/>
        </p:nvSpPr>
        <p:spPr>
          <a:xfrm>
            <a:off x="8204200" y="3517900"/>
            <a:ext cx="609600" cy="165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6ED7AF3-5E1F-33EA-231E-50407ACA6757}"/>
              </a:ext>
            </a:extLst>
          </p:cNvPr>
          <p:cNvSpPr/>
          <p:nvPr/>
        </p:nvSpPr>
        <p:spPr>
          <a:xfrm>
            <a:off x="107950" y="3898900"/>
            <a:ext cx="2092992" cy="190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FBF3015-D31E-DC48-E60F-A5078C67C83B}"/>
              </a:ext>
            </a:extLst>
          </p:cNvPr>
          <p:cNvSpPr/>
          <p:nvPr/>
        </p:nvSpPr>
        <p:spPr>
          <a:xfrm>
            <a:off x="107950" y="3492500"/>
            <a:ext cx="2092992" cy="190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4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7574-C439-48C5-887D-047243190E40}"/>
              </a:ext>
            </a:extLst>
          </p:cNvPr>
          <p:cNvSpPr>
            <a:spLocks noGrp="1"/>
          </p:cNvSpPr>
          <p:nvPr>
            <p:ph type="title"/>
          </p:nvPr>
        </p:nvSpPr>
        <p:spPr>
          <a:xfrm>
            <a:off x="1857375" y="1123511"/>
            <a:ext cx="5429250" cy="496178"/>
          </a:xfrm>
        </p:spPr>
        <p:txBody>
          <a:bodyPr>
            <a:normAutofit fontScale="90000"/>
          </a:bodyPr>
          <a:lstStyle/>
          <a:p>
            <a:pPr algn="ctr"/>
            <a:r>
              <a:rPr lang="en-GB" sz="1800" b="1" dirty="0">
                <a:solidFill>
                  <a:srgbClr val="0070C0"/>
                </a:solidFill>
                <a:latin typeface="Times New Roman" panose="02020603050405020304" pitchFamily="18" charset="0"/>
                <a:ea typeface="Calibri" panose="020F0502020204030204" pitchFamily="34" charset="0"/>
              </a:rPr>
              <a:t>Carbon Across Land Use In The Study Area</a:t>
            </a:r>
            <a:endParaRPr lang="en-US" sz="4050" dirty="0">
              <a:solidFill>
                <a:srgbClr val="0070C0"/>
              </a:solidFill>
            </a:endParaRPr>
          </a:p>
        </p:txBody>
      </p:sp>
      <p:pic>
        <p:nvPicPr>
          <p:cNvPr id="6" name="Content Placeholder 5">
            <a:extLst>
              <a:ext uri="{FF2B5EF4-FFF2-40B4-BE49-F238E27FC236}">
                <a16:creationId xmlns:a16="http://schemas.microsoft.com/office/drawing/2014/main" id="{4002EFDF-C284-8B27-3B1D-C0DF922C3655}"/>
              </a:ext>
            </a:extLst>
          </p:cNvPr>
          <p:cNvPicPr>
            <a:picLocks noGrp="1" noChangeAspect="1"/>
          </p:cNvPicPr>
          <p:nvPr>
            <p:ph idx="1"/>
          </p:nvPr>
        </p:nvPicPr>
        <p:blipFill>
          <a:blip r:embed="rId2"/>
          <a:stretch>
            <a:fillRect/>
          </a:stretch>
        </p:blipFill>
        <p:spPr>
          <a:xfrm>
            <a:off x="141584" y="2347415"/>
            <a:ext cx="8898045" cy="3138985"/>
          </a:xfrm>
          <a:prstGeom prst="rect">
            <a:avLst/>
          </a:prstGeom>
        </p:spPr>
      </p:pic>
    </p:spTree>
    <p:extLst>
      <p:ext uri="{BB962C8B-B14F-4D97-AF65-F5344CB8AC3E}">
        <p14:creationId xmlns:p14="http://schemas.microsoft.com/office/powerpoint/2010/main" val="4040419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7863-5C9C-499B-B385-E825D3437ACE}"/>
              </a:ext>
            </a:extLst>
          </p:cNvPr>
          <p:cNvSpPr>
            <a:spLocks noGrp="1"/>
          </p:cNvSpPr>
          <p:nvPr>
            <p:ph type="title"/>
          </p:nvPr>
        </p:nvSpPr>
        <p:spPr>
          <a:xfrm>
            <a:off x="1037230" y="133350"/>
            <a:ext cx="7383439" cy="780946"/>
          </a:xfrm>
        </p:spPr>
        <p:txBody>
          <a:bodyPr>
            <a:normAutofit/>
          </a:bodyPr>
          <a:lstStyle/>
          <a:p>
            <a:pPr algn="ctr"/>
            <a:r>
              <a:rPr lang="en-GB" sz="2400" b="1" dirty="0">
                <a:solidFill>
                  <a:srgbClr val="0070C0"/>
                </a:solidFill>
                <a:latin typeface="Times New Roman" panose="02020603050405020304" pitchFamily="18" charset="0"/>
                <a:ea typeface="Calibri" panose="020F0502020204030204" pitchFamily="34" charset="0"/>
              </a:rPr>
              <a:t>OBJECTIVE 4 - Carbon Stock Projection</a:t>
            </a:r>
            <a:endParaRPr lang="en-US" sz="2400" dirty="0">
              <a:solidFill>
                <a:srgbClr val="0070C0"/>
              </a:solidFill>
            </a:endParaRPr>
          </a:p>
        </p:txBody>
      </p:sp>
      <p:pic>
        <p:nvPicPr>
          <p:cNvPr id="4" name="Content Placeholder 3">
            <a:extLst>
              <a:ext uri="{FF2B5EF4-FFF2-40B4-BE49-F238E27FC236}">
                <a16:creationId xmlns:a16="http://schemas.microsoft.com/office/drawing/2014/main" id="{41F0B049-D874-432B-AEF6-6431E98AF05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 r="5470"/>
          <a:stretch/>
        </p:blipFill>
        <p:spPr bwMode="auto">
          <a:xfrm>
            <a:off x="1037230" y="1073579"/>
            <a:ext cx="7885533" cy="57844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4934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7E5F-3810-4115-BEDC-97BA9751BA0A}"/>
              </a:ext>
            </a:extLst>
          </p:cNvPr>
          <p:cNvSpPr>
            <a:spLocks noGrp="1"/>
          </p:cNvSpPr>
          <p:nvPr>
            <p:ph type="title"/>
          </p:nvPr>
        </p:nvSpPr>
        <p:spPr>
          <a:xfrm>
            <a:off x="200025" y="335882"/>
            <a:ext cx="8943975" cy="469232"/>
          </a:xfrm>
        </p:spPr>
        <p:txBody>
          <a:bodyPr>
            <a:normAutofit fontScale="90000"/>
          </a:bodyPr>
          <a:lstStyle/>
          <a:p>
            <a:r>
              <a:rPr lang="en-GB" sz="1800" b="1" dirty="0">
                <a:latin typeface="Times New Roman" panose="02020603050405020304" pitchFamily="18" charset="0"/>
                <a:ea typeface="Times New Roman" panose="02020603050405020304" pitchFamily="18" charset="0"/>
              </a:rPr>
              <a:t>Model Validation:  Agreement between Remote Sensing Carbon and Field Measured Carbon</a:t>
            </a:r>
            <a:endParaRPr lang="en-US" sz="3300" b="1" dirty="0"/>
          </a:p>
        </p:txBody>
      </p:sp>
      <p:pic>
        <p:nvPicPr>
          <p:cNvPr id="4" name="Content Placeholder 3">
            <a:extLst>
              <a:ext uri="{FF2B5EF4-FFF2-40B4-BE49-F238E27FC236}">
                <a16:creationId xmlns:a16="http://schemas.microsoft.com/office/drawing/2014/main" id="{434E5C3F-A585-4DDB-A00C-B42DD4562BB6}"/>
              </a:ext>
            </a:extLst>
          </p:cNvPr>
          <p:cNvPicPr>
            <a:picLocks noGrp="1"/>
          </p:cNvPicPr>
          <p:nvPr>
            <p:ph idx="1"/>
          </p:nvPr>
        </p:nvPicPr>
        <p:blipFill>
          <a:blip r:embed="rId2">
            <a:extLst>
              <a:ext uri="{28A0092B-C50C-407E-A947-70E740481C1C}">
                <a14:useLocalDpi xmlns:a14="http://schemas.microsoft.com/office/drawing/2010/main" val="0"/>
              </a:ext>
            </a:extLst>
          </a:blip>
          <a:srcRect r="-201" b="7210"/>
          <a:stretch>
            <a:fillRect/>
          </a:stretch>
        </p:blipFill>
        <p:spPr bwMode="auto">
          <a:xfrm>
            <a:off x="1489077" y="1219200"/>
            <a:ext cx="6791324" cy="4998118"/>
          </a:xfrm>
          <a:prstGeom prst="rect">
            <a:avLst/>
          </a:prstGeom>
          <a:noFill/>
          <a:ln>
            <a:noFill/>
          </a:ln>
        </p:spPr>
      </p:pic>
      <p:sp>
        <p:nvSpPr>
          <p:cNvPr id="3" name="TextBox 2">
            <a:extLst>
              <a:ext uri="{FF2B5EF4-FFF2-40B4-BE49-F238E27FC236}">
                <a16:creationId xmlns:a16="http://schemas.microsoft.com/office/drawing/2014/main" id="{5146A3E1-5FBC-0DE8-9896-E26ECB4FB9C8}"/>
              </a:ext>
            </a:extLst>
          </p:cNvPr>
          <p:cNvSpPr txBox="1"/>
          <p:nvPr/>
        </p:nvSpPr>
        <p:spPr>
          <a:xfrm>
            <a:off x="1117602" y="1854200"/>
            <a:ext cx="461665" cy="2912477"/>
          </a:xfrm>
          <a:prstGeom prst="rect">
            <a:avLst/>
          </a:prstGeom>
          <a:solidFill>
            <a:schemeClr val="bg1"/>
          </a:solidFill>
        </p:spPr>
        <p:txBody>
          <a:bodyPr vert="vert270" wrap="square" rtlCol="0">
            <a:spAutoFit/>
          </a:bodyPr>
          <a:lstStyle/>
          <a:p>
            <a:r>
              <a:rPr lang="en-US" dirty="0"/>
              <a:t>File Measurement</a:t>
            </a:r>
          </a:p>
        </p:txBody>
      </p:sp>
      <p:sp>
        <p:nvSpPr>
          <p:cNvPr id="6" name="TextBox 5">
            <a:extLst>
              <a:ext uri="{FF2B5EF4-FFF2-40B4-BE49-F238E27FC236}">
                <a16:creationId xmlns:a16="http://schemas.microsoft.com/office/drawing/2014/main" id="{5C363A5B-FF1C-62A2-D0AA-C55FF5EB7DE0}"/>
              </a:ext>
            </a:extLst>
          </p:cNvPr>
          <p:cNvSpPr txBox="1"/>
          <p:nvPr/>
        </p:nvSpPr>
        <p:spPr>
          <a:xfrm rot="5400000">
            <a:off x="4939642" y="4789201"/>
            <a:ext cx="461665" cy="3317899"/>
          </a:xfrm>
          <a:prstGeom prst="rect">
            <a:avLst/>
          </a:prstGeom>
          <a:solidFill>
            <a:schemeClr val="bg1"/>
          </a:solidFill>
        </p:spPr>
        <p:txBody>
          <a:bodyPr vert="vert270" wrap="square" rtlCol="0">
            <a:spAutoFit/>
          </a:bodyPr>
          <a:lstStyle/>
          <a:p>
            <a:r>
              <a:rPr lang="en-US" dirty="0"/>
              <a:t>Remote Sensing Estimation</a:t>
            </a:r>
          </a:p>
        </p:txBody>
      </p:sp>
    </p:spTree>
    <p:extLst>
      <p:ext uri="{BB962C8B-B14F-4D97-AF65-F5344CB8AC3E}">
        <p14:creationId xmlns:p14="http://schemas.microsoft.com/office/powerpoint/2010/main" val="2270993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666E-391D-4B0E-8285-C3A33B6990F3}"/>
              </a:ext>
            </a:extLst>
          </p:cNvPr>
          <p:cNvSpPr>
            <a:spLocks noGrp="1"/>
          </p:cNvSpPr>
          <p:nvPr>
            <p:ph type="title"/>
          </p:nvPr>
        </p:nvSpPr>
        <p:spPr>
          <a:xfrm>
            <a:off x="2471694" y="77962"/>
            <a:ext cx="4395831" cy="341137"/>
          </a:xfrm>
        </p:spPr>
        <p:txBody>
          <a:bodyPr>
            <a:noAutofit/>
          </a:bodyPr>
          <a:lstStyle/>
          <a:p>
            <a:pPr algn="ctr"/>
            <a:r>
              <a:rPr lang="en-GB"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Summary of findings</a:t>
            </a:r>
            <a:endParaRPr lang="en-US" sz="2400" dirty="0">
              <a:solidFill>
                <a:srgbClr val="0070C0"/>
              </a:solidFill>
            </a:endParaRPr>
          </a:p>
        </p:txBody>
      </p:sp>
      <p:sp>
        <p:nvSpPr>
          <p:cNvPr id="3" name="Content Placeholder 2">
            <a:extLst>
              <a:ext uri="{FF2B5EF4-FFF2-40B4-BE49-F238E27FC236}">
                <a16:creationId xmlns:a16="http://schemas.microsoft.com/office/drawing/2014/main" id="{39442394-8849-4A4D-890E-BFC6066DC737}"/>
              </a:ext>
            </a:extLst>
          </p:cNvPr>
          <p:cNvSpPr>
            <a:spLocks noGrp="1"/>
          </p:cNvSpPr>
          <p:nvPr>
            <p:ph idx="1"/>
          </p:nvPr>
        </p:nvSpPr>
        <p:spPr>
          <a:xfrm>
            <a:off x="401406" y="669528"/>
            <a:ext cx="8536406" cy="3263504"/>
          </a:xfrm>
        </p:spPr>
        <p:txBody>
          <a:bodyPr>
            <a:noAutofit/>
          </a:bodyPr>
          <a:lstStyle/>
          <a:p>
            <a:pPr algn="just">
              <a:lnSpc>
                <a:spcPct val="150000"/>
              </a:lnSpc>
              <a:spcBef>
                <a:spcPts val="0"/>
              </a:spcBef>
              <a:buFont typeface="Symbol" panose="05050102010706020507" pitchFamily="18" charset="2"/>
              <a:buChar char=""/>
            </a:pPr>
            <a:r>
              <a:rPr lang="en-GB" sz="2400" dirty="0">
                <a:solidFill>
                  <a:srgbClr val="000000"/>
                </a:solidFill>
                <a:latin typeface="Times New Roman" panose="02020603050405020304" pitchFamily="18" charset="0"/>
                <a:cs typeface="Times New Roman" panose="02020603050405020304" pitchFamily="18" charset="0"/>
              </a:rPr>
              <a:t>From 1986 through 2006 to 2016, woodland area had a total change of 27.79%, and the forest area lost 12.75%. </a:t>
            </a:r>
          </a:p>
          <a:p>
            <a:pPr algn="just">
              <a:lnSpc>
                <a:spcPct val="150000"/>
              </a:lnSpc>
              <a:spcBef>
                <a:spcPts val="0"/>
              </a:spcBef>
              <a:buFont typeface="Symbol" panose="05050102010706020507" pitchFamily="18" charset="2"/>
              <a:buChar char=""/>
            </a:pPr>
            <a:r>
              <a:rPr lang="en-GB" sz="2400" dirty="0">
                <a:solidFill>
                  <a:srgbClr val="000000"/>
                </a:solidFill>
                <a:latin typeface="Times New Roman" panose="02020603050405020304" pitchFamily="18" charset="0"/>
                <a:cs typeface="Times New Roman" panose="02020603050405020304" pitchFamily="18" charset="0"/>
              </a:rPr>
              <a:t>The Biomass trends for 30 years decreased from 141g/m</a:t>
            </a:r>
            <a:r>
              <a:rPr lang="en-GB" sz="2400" baseline="30000" dirty="0">
                <a:solidFill>
                  <a:srgbClr val="000000"/>
                </a:solidFill>
                <a:latin typeface="Times New Roman" panose="02020603050405020304" pitchFamily="18" charset="0"/>
                <a:cs typeface="Times New Roman" panose="02020603050405020304" pitchFamily="18" charset="0"/>
              </a:rPr>
              <a:t>2</a:t>
            </a:r>
            <a:r>
              <a:rPr lang="en-GB" sz="2400" dirty="0">
                <a:solidFill>
                  <a:srgbClr val="000000"/>
                </a:solidFill>
                <a:latin typeface="Times New Roman" panose="02020603050405020304" pitchFamily="18" charset="0"/>
                <a:cs typeface="Times New Roman" panose="02020603050405020304" pitchFamily="18" charset="0"/>
              </a:rPr>
              <a:t> in 1986 to 70 g/m</a:t>
            </a:r>
            <a:r>
              <a:rPr lang="en-GB" sz="2400" baseline="30000" dirty="0">
                <a:solidFill>
                  <a:srgbClr val="000000"/>
                </a:solidFill>
                <a:latin typeface="Times New Roman" panose="02020603050405020304" pitchFamily="18" charset="0"/>
                <a:cs typeface="Times New Roman" panose="02020603050405020304" pitchFamily="18" charset="0"/>
              </a:rPr>
              <a:t>2</a:t>
            </a:r>
            <a:r>
              <a:rPr lang="en-GB" sz="2400" dirty="0">
                <a:solidFill>
                  <a:srgbClr val="000000"/>
                </a:solidFill>
                <a:latin typeface="Times New Roman" panose="02020603050405020304" pitchFamily="18" charset="0"/>
                <a:cs typeface="Times New Roman" panose="02020603050405020304" pitchFamily="18" charset="0"/>
              </a:rPr>
              <a:t> in 2016.  </a:t>
            </a:r>
            <a:endParaRPr lang="en-US" sz="2400" dirty="0">
              <a:latin typeface="Times New Roman" panose="02020603050405020304" pitchFamily="18" charset="0"/>
              <a:cs typeface="Times New Roman" panose="02020603050405020304" pitchFamily="18" charset="0"/>
            </a:endParaRPr>
          </a:p>
          <a:p>
            <a:pPr algn="just">
              <a:lnSpc>
                <a:spcPct val="150000"/>
              </a:lnSpc>
              <a:spcBef>
                <a:spcPts val="0"/>
              </a:spcBef>
              <a:buFont typeface="Symbol" panose="05050102010706020507" pitchFamily="18" charset="2"/>
              <a:buChar char=""/>
            </a:pPr>
            <a:r>
              <a:rPr lang="en-GB" sz="2400" dirty="0">
                <a:solidFill>
                  <a:srgbClr val="000000"/>
                </a:solidFill>
                <a:latin typeface="Times New Roman" panose="02020603050405020304" pitchFamily="18" charset="0"/>
                <a:cs typeface="Times New Roman" panose="02020603050405020304" pitchFamily="18" charset="0"/>
              </a:rPr>
              <a:t>Carbon Simulation shows that natural forest had 34,829.74 tons/ha, followed by cocoa plantation with a recorded total carbon stock of 21,674.0 tons/ha. </a:t>
            </a:r>
          </a:p>
          <a:p>
            <a:pPr algn="just">
              <a:lnSpc>
                <a:spcPct val="150000"/>
              </a:lnSpc>
              <a:spcBef>
                <a:spcPts val="0"/>
              </a:spcBef>
              <a:buFont typeface="Symbol" panose="05050102010706020507" pitchFamily="18" charset="2"/>
              <a:buChar char=""/>
            </a:pPr>
            <a:r>
              <a:rPr lang="en-GB"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Carbon stock projection reveals a decline from 20 tons/ha in 2016 to </a:t>
            </a:r>
            <a:r>
              <a:rPr lang="en-US" sz="2400" b="0" i="0" dirty="0">
                <a:solidFill>
                  <a:srgbClr val="374151"/>
                </a:solidFill>
                <a:effectLst/>
                <a:latin typeface="Times New Roman" panose="02020603050405020304" pitchFamily="18" charset="0"/>
                <a:cs typeface="Times New Roman" panose="02020603050405020304" pitchFamily="18" charset="0"/>
              </a:rPr>
              <a:t>8 tons/ha </a:t>
            </a:r>
            <a:r>
              <a:rPr lang="en-GB"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2066 within the study area. </a:t>
            </a:r>
          </a:p>
          <a:p>
            <a:pPr algn="just">
              <a:lnSpc>
                <a:spcPct val="150000"/>
              </a:lnSpc>
              <a:spcBef>
                <a:spcPts val="0"/>
              </a:spcBef>
              <a:buFont typeface="Symbol" panose="05050102010706020507" pitchFamily="18" charset="2"/>
              <a:buChar char=""/>
            </a:pPr>
            <a:endParaRPr lang="en-GB" sz="24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GB"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0656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D75E-C612-44D8-90D0-0876A18F03BD}"/>
              </a:ext>
            </a:extLst>
          </p:cNvPr>
          <p:cNvSpPr>
            <a:spLocks noGrp="1"/>
          </p:cNvSpPr>
          <p:nvPr>
            <p:ph type="title"/>
          </p:nvPr>
        </p:nvSpPr>
        <p:spPr>
          <a:xfrm>
            <a:off x="2998872" y="133903"/>
            <a:ext cx="2911642" cy="510778"/>
          </a:xfrm>
        </p:spPr>
        <p:txBody>
          <a:bodyPr>
            <a:noAutofit/>
          </a:bodyPr>
          <a:lstStyle/>
          <a:p>
            <a:r>
              <a:rPr lang="en-US" sz="2400" b="1" dirty="0">
                <a:solidFill>
                  <a:srgbClr val="0070C0"/>
                </a:solidFill>
                <a:latin typeface="Times New Roman" panose="02020603050405020304" pitchFamily="18" charset="0"/>
                <a:ea typeface="Calibri" panose="020F0502020204030204" pitchFamily="34" charset="0"/>
              </a:rPr>
              <a:t>Conclusion</a:t>
            </a:r>
            <a:endParaRPr lang="en-US" sz="2400" dirty="0">
              <a:solidFill>
                <a:srgbClr val="0070C0"/>
              </a:solidFill>
            </a:endParaRPr>
          </a:p>
        </p:txBody>
      </p:sp>
      <p:sp>
        <p:nvSpPr>
          <p:cNvPr id="3" name="Content Placeholder 2">
            <a:extLst>
              <a:ext uri="{FF2B5EF4-FFF2-40B4-BE49-F238E27FC236}">
                <a16:creationId xmlns:a16="http://schemas.microsoft.com/office/drawing/2014/main" id="{BC8FBD04-C516-49FB-A0B5-6D37A30BF3EF}"/>
              </a:ext>
            </a:extLst>
          </p:cNvPr>
          <p:cNvSpPr>
            <a:spLocks noGrp="1"/>
          </p:cNvSpPr>
          <p:nvPr>
            <p:ph idx="1"/>
          </p:nvPr>
        </p:nvSpPr>
        <p:spPr>
          <a:xfrm>
            <a:off x="156410" y="539906"/>
            <a:ext cx="8831179" cy="4241131"/>
          </a:xfrm>
        </p:spPr>
        <p:txBody>
          <a:bodyPr>
            <a:noAutofit/>
          </a:bodyPr>
          <a:lstStyle/>
          <a:p>
            <a:pPr algn="just">
              <a:lnSpc>
                <a:spcPct val="200000"/>
              </a:lnSpc>
            </a:pPr>
            <a:r>
              <a:rPr lang="en-US" sz="2400" dirty="0">
                <a:solidFill>
                  <a:srgbClr val="000000"/>
                </a:solidFill>
                <a:latin typeface="Times New Roman" panose="02020603050405020304" pitchFamily="18" charset="0"/>
                <a:ea typeface="Calibri" panose="020F0502020204030204" pitchFamily="34" charset="0"/>
              </a:rPr>
              <a:t>The Research has shown that deforestation is high and has been consistent throughout the study period. </a:t>
            </a:r>
          </a:p>
          <a:p>
            <a:pPr algn="just">
              <a:lnSpc>
                <a:spcPct val="200000"/>
              </a:lnSpc>
            </a:pPr>
            <a:r>
              <a:rPr lang="en-US" sz="2400" dirty="0">
                <a:solidFill>
                  <a:srgbClr val="000000"/>
                </a:solidFill>
                <a:latin typeface="Times New Roman" panose="02020603050405020304" pitchFamily="18" charset="0"/>
                <a:ea typeface="Calibri" panose="020F0502020204030204" pitchFamily="34" charset="0"/>
              </a:rPr>
              <a:t>The natural forest is declining in extent and quality, giving way to woodland. </a:t>
            </a:r>
          </a:p>
          <a:p>
            <a:pPr algn="just">
              <a:lnSpc>
                <a:spcPct val="200000"/>
              </a:lnSpc>
            </a:pPr>
            <a:r>
              <a:rPr lang="en-US" sz="2400" dirty="0">
                <a:solidFill>
                  <a:srgbClr val="000000"/>
                </a:solidFill>
                <a:latin typeface="Times New Roman" panose="02020603050405020304" pitchFamily="18" charset="0"/>
                <a:ea typeface="Calibri" panose="020F0502020204030204" pitchFamily="34" charset="0"/>
              </a:rPr>
              <a:t>The projected Above Ground carbon stock for 2066 shows a reduction in other land uses but a slight increase in natural forests.  </a:t>
            </a:r>
          </a:p>
          <a:p>
            <a:pPr algn="just">
              <a:lnSpc>
                <a:spcPct val="200000"/>
              </a:lnSpc>
            </a:pPr>
            <a:r>
              <a:rPr lang="en-US" sz="2400" dirty="0">
                <a:solidFill>
                  <a:srgbClr val="000000"/>
                </a:solidFill>
                <a:latin typeface="Times New Roman" panose="02020603050405020304" pitchFamily="18" charset="0"/>
                <a:ea typeface="Calibri" panose="020F0502020204030204" pitchFamily="34" charset="0"/>
              </a:rPr>
              <a:t>Hence, there is a need to increase the rate of carbon sequestration through afforestation.</a:t>
            </a:r>
            <a:endParaRPr lang="en-US" sz="2400" dirty="0"/>
          </a:p>
        </p:txBody>
      </p:sp>
    </p:spTree>
    <p:extLst>
      <p:ext uri="{BB962C8B-B14F-4D97-AF65-F5344CB8AC3E}">
        <p14:creationId xmlns:p14="http://schemas.microsoft.com/office/powerpoint/2010/main" val="412675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ACB24-A36A-40D2-9CD3-D5BE0355A87B}"/>
              </a:ext>
            </a:extLst>
          </p:cNvPr>
          <p:cNvSpPr>
            <a:spLocks noGrp="1"/>
          </p:cNvSpPr>
          <p:nvPr>
            <p:ph type="title"/>
          </p:nvPr>
        </p:nvSpPr>
        <p:spPr>
          <a:xfrm>
            <a:off x="1582149" y="0"/>
            <a:ext cx="5979695" cy="625642"/>
          </a:xfrm>
        </p:spPr>
        <p:txBody>
          <a:bodyPr>
            <a:normAutofit/>
          </a:bodyPr>
          <a:lstStyle/>
          <a:p>
            <a:pPr algn="ctr"/>
            <a:r>
              <a:rPr lang="en-GB" sz="2400" b="1" dirty="0">
                <a:solidFill>
                  <a:srgbClr val="0070C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Statement of Problem</a:t>
            </a:r>
            <a:endParaRPr lang="en-US" sz="2400" dirty="0">
              <a:solidFill>
                <a:srgbClr val="0070C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2215857-F70B-4021-B9E6-4C3C2F242FD7}"/>
              </a:ext>
            </a:extLst>
          </p:cNvPr>
          <p:cNvSpPr>
            <a:spLocks noGrp="1"/>
          </p:cNvSpPr>
          <p:nvPr>
            <p:ph idx="1"/>
          </p:nvPr>
        </p:nvSpPr>
        <p:spPr>
          <a:xfrm>
            <a:off x="210550" y="483753"/>
            <a:ext cx="8722895" cy="5178776"/>
          </a:xfrm>
        </p:spPr>
        <p:txBody>
          <a:bodyPr>
            <a:noAutofit/>
          </a:bodyPr>
          <a:lstStyle/>
          <a:p>
            <a:pPr marL="457200" indent="-457200" algn="just">
              <a:lnSpc>
                <a:spcPct val="150000"/>
              </a:lnSpc>
            </a:pPr>
            <a:r>
              <a:rPr lang="en-GB"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Both forest degradation and deforestation are caused by anthropogenic processes. </a:t>
            </a:r>
          </a:p>
          <a:p>
            <a:pPr marL="457200" indent="-457200" algn="just">
              <a:lnSpc>
                <a:spcPct val="150000"/>
              </a:lnSpc>
            </a:pPr>
            <a:r>
              <a:rPr lang="en-GB"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There are increases in carbon losses from forests, increasing the risk of climate change impacts such as flooding, erosion, and heat waves and loss of lives and property in southwest Nigeria.</a:t>
            </a:r>
          </a:p>
          <a:p>
            <a:pPr marL="457200" indent="-457200" algn="just">
              <a:lnSpc>
                <a:spcPct val="150000"/>
              </a:lnSpc>
            </a:pPr>
            <a:r>
              <a:rPr lang="en-GB"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There is a knowledge gap on the relationship between deforestation, biomass changes, and carbon fluxes.</a:t>
            </a:r>
          </a:p>
          <a:p>
            <a:pPr marL="457200" indent="-457200" algn="just">
              <a:lnSpc>
                <a:spcPct val="150000"/>
              </a:lnSpc>
            </a:pPr>
            <a:r>
              <a:rPr lang="en-GB"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The country lacks baseline data on carbon stock in southwest Nigeria.</a:t>
            </a:r>
            <a:endParaRPr lang="en-US" dirty="0">
              <a:solidFill>
                <a:schemeClr val="tx1"/>
              </a:solidFill>
              <a:latin typeface="Times New Roman" panose="02020603050405020304" pitchFamily="18" charset="0"/>
              <a:cs typeface="Times New Roman" panose="02020603050405020304" pitchFamily="18" charset="0"/>
            </a:endParaRPr>
          </a:p>
          <a:p>
            <a:pPr marL="457200" indent="-457200" algn="just">
              <a:lnSpc>
                <a:spcPct val="150000"/>
              </a:lnSpc>
            </a:pPr>
            <a:r>
              <a:rPr lang="en-GB" dirty="0">
                <a:solidFill>
                  <a:schemeClr val="tx1"/>
                </a:solidFill>
                <a:latin typeface="Times New Roman" panose="02020603050405020304" pitchFamily="18" charset="0"/>
                <a:cs typeface="Times New Roman" panose="02020603050405020304" pitchFamily="18" charset="0"/>
              </a:rPr>
              <a:t>The gap in literature reveals no synoptic approach to land use/land cover, biomass, and carbon stock studies in Southwest Nigeria.</a:t>
            </a:r>
          </a:p>
          <a:p>
            <a:pPr marL="0" indent="0" algn="just">
              <a:lnSpc>
                <a:spcPct val="150000"/>
              </a:lnSpc>
              <a:buNone/>
            </a:pPr>
            <a:endParaRPr lang="en-US"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dirty="0">
              <a:solidFill>
                <a:schemeClr val="tx1"/>
              </a:solidFill>
              <a:latin typeface="Times New Roman" panose="02020603050405020304" pitchFamily="18" charset="0"/>
              <a:cs typeface="Times New Roman" panose="02020603050405020304" pitchFamily="18" charset="0"/>
            </a:endParaRPr>
          </a:p>
          <a:p>
            <a:pPr algn="just">
              <a:lnSpc>
                <a:spcPct val="150000"/>
              </a:lnSpc>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177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F6316-2F4D-4D1F-8E92-3C056B714C56}"/>
              </a:ext>
            </a:extLst>
          </p:cNvPr>
          <p:cNvSpPr>
            <a:spLocks noGrp="1"/>
          </p:cNvSpPr>
          <p:nvPr>
            <p:ph type="title"/>
          </p:nvPr>
        </p:nvSpPr>
        <p:spPr>
          <a:xfrm>
            <a:off x="567238" y="99417"/>
            <a:ext cx="8229099" cy="486943"/>
          </a:xfrm>
        </p:spPr>
        <p:txBody>
          <a:bodyPr>
            <a:noAutofit/>
          </a:bodyPr>
          <a:lstStyle/>
          <a:p>
            <a:pPr algn="ctr"/>
            <a:r>
              <a:rPr lang="en-US" sz="2400" b="1" dirty="0">
                <a:solidFill>
                  <a:srgbClr val="0070C0"/>
                </a:solidFill>
                <a:latin typeface="Times New Roman" panose="02020603050405020304" pitchFamily="18" charset="0"/>
                <a:ea typeface="Calibri" panose="020F0502020204030204" pitchFamily="34" charset="0"/>
              </a:rPr>
              <a:t>Recommendations</a:t>
            </a:r>
            <a:endParaRPr lang="en-US" sz="2400" dirty="0">
              <a:solidFill>
                <a:srgbClr val="0070C0"/>
              </a:solidFill>
            </a:endParaRPr>
          </a:p>
        </p:txBody>
      </p:sp>
      <p:sp>
        <p:nvSpPr>
          <p:cNvPr id="3" name="Content Placeholder 2">
            <a:extLst>
              <a:ext uri="{FF2B5EF4-FFF2-40B4-BE49-F238E27FC236}">
                <a16:creationId xmlns:a16="http://schemas.microsoft.com/office/drawing/2014/main" id="{7F1CE7CC-E3F4-4D77-AF06-7DAE84469FB7}"/>
              </a:ext>
            </a:extLst>
          </p:cNvPr>
          <p:cNvSpPr>
            <a:spLocks noGrp="1"/>
          </p:cNvSpPr>
          <p:nvPr>
            <p:ph idx="1"/>
          </p:nvPr>
        </p:nvSpPr>
        <p:spPr>
          <a:xfrm>
            <a:off x="109788" y="586360"/>
            <a:ext cx="8924424" cy="4409574"/>
          </a:xfrm>
        </p:spPr>
        <p:txBody>
          <a:bodyPr>
            <a:noAutofit/>
          </a:bodyPr>
          <a:lstStyle/>
          <a:p>
            <a:pPr marL="457200" indent="-457200" algn="just">
              <a:lnSpc>
                <a:spcPct val="150000"/>
              </a:lnSpc>
              <a:spcBef>
                <a:spcPts val="0"/>
              </a:spcBef>
              <a:buFont typeface="+mj-lt"/>
              <a:buAutoNum type="romanLcPeriod"/>
            </a:pPr>
            <a:r>
              <a:rPr lang="en-GB" sz="2200" dirty="0">
                <a:solidFill>
                  <a:srgbClr val="000000"/>
                </a:solidFill>
                <a:latin typeface="Times New Roman" panose="02020603050405020304" pitchFamily="18" charset="0"/>
                <a:cs typeface="Times New Roman" panose="02020603050405020304" pitchFamily="18" charset="0"/>
              </a:rPr>
              <a:t>There is a need to establish a well-structured land-use/landcover change inventory in the study area.</a:t>
            </a:r>
            <a:endParaRPr lang="en-US" sz="2200" dirty="0">
              <a:latin typeface="Times New Roman" panose="02020603050405020304" pitchFamily="18" charset="0"/>
              <a:cs typeface="Times New Roman" panose="02020603050405020304" pitchFamily="18" charset="0"/>
            </a:endParaRPr>
          </a:p>
          <a:p>
            <a:pPr marL="457200" indent="-457200" algn="just">
              <a:lnSpc>
                <a:spcPct val="150000"/>
              </a:lnSpc>
              <a:spcBef>
                <a:spcPts val="0"/>
              </a:spcBef>
              <a:buFont typeface="+mj-lt"/>
              <a:buAutoNum type="romanLcPeriod"/>
            </a:pPr>
            <a:r>
              <a:rPr lang="en-GB" sz="2200" dirty="0">
                <a:solidFill>
                  <a:srgbClr val="000000"/>
                </a:solidFill>
                <a:latin typeface="Times New Roman" panose="02020603050405020304" pitchFamily="18" charset="0"/>
                <a:cs typeface="Times New Roman" panose="02020603050405020304" pitchFamily="18" charset="0"/>
              </a:rPr>
              <a:t>The Forest Wood Product (FWP) extraction policy should be strengthened to check the uncoordinated lumbering, leading to forest degradation.</a:t>
            </a:r>
            <a:endParaRPr lang="en-US" sz="2200" dirty="0">
              <a:latin typeface="Times New Roman" panose="02020603050405020304" pitchFamily="18" charset="0"/>
              <a:cs typeface="Times New Roman" panose="02020603050405020304" pitchFamily="18" charset="0"/>
            </a:endParaRPr>
          </a:p>
          <a:p>
            <a:pPr marL="457200" indent="-457200" algn="just">
              <a:lnSpc>
                <a:spcPct val="150000"/>
              </a:lnSpc>
              <a:spcBef>
                <a:spcPts val="0"/>
              </a:spcBef>
              <a:buFont typeface="+mj-lt"/>
              <a:buAutoNum type="romanLcPeriod"/>
            </a:pPr>
            <a:r>
              <a:rPr lang="en-GB" sz="2200" dirty="0">
                <a:solidFill>
                  <a:srgbClr val="000000"/>
                </a:solidFill>
                <a:latin typeface="Times New Roman" panose="02020603050405020304" pitchFamily="18" charset="0"/>
                <a:cs typeface="Times New Roman" panose="02020603050405020304" pitchFamily="18" charset="0"/>
              </a:rPr>
              <a:t>The government should review the national policy on tree replacement to maintain the rate of carbon sink. </a:t>
            </a:r>
            <a:endParaRPr lang="en-US" sz="2200" dirty="0">
              <a:latin typeface="Times New Roman" panose="02020603050405020304" pitchFamily="18" charset="0"/>
              <a:cs typeface="Times New Roman" panose="02020603050405020304" pitchFamily="18" charset="0"/>
            </a:endParaRPr>
          </a:p>
          <a:p>
            <a:pPr marL="457200" indent="-457200" algn="just">
              <a:lnSpc>
                <a:spcPct val="150000"/>
              </a:lnSpc>
              <a:spcBef>
                <a:spcPts val="0"/>
              </a:spcBef>
              <a:buFont typeface="+mj-lt"/>
              <a:buAutoNum type="romanLcPeriod"/>
            </a:pPr>
            <a:r>
              <a:rPr lang="en-GB" sz="2200" dirty="0">
                <a:solidFill>
                  <a:srgbClr val="000000"/>
                </a:solidFill>
                <a:latin typeface="Times New Roman" panose="02020603050405020304" pitchFamily="18" charset="0"/>
                <a:cs typeface="Times New Roman" panose="02020603050405020304" pitchFamily="18" charset="0"/>
              </a:rPr>
              <a:t>The forest biomass future projection should be carried out from time to time to enhance proper forest carbon sink tracking and accountability. </a:t>
            </a:r>
            <a:endParaRPr lang="en-US" sz="2200" dirty="0">
              <a:latin typeface="Times New Roman" panose="02020603050405020304" pitchFamily="18" charset="0"/>
              <a:cs typeface="Times New Roman" panose="02020603050405020304" pitchFamily="18" charset="0"/>
            </a:endParaRPr>
          </a:p>
          <a:p>
            <a:pPr marL="457200" indent="-457200" algn="just">
              <a:lnSpc>
                <a:spcPct val="150000"/>
              </a:lnSpc>
              <a:spcBef>
                <a:spcPts val="0"/>
              </a:spcBef>
              <a:buFont typeface="+mj-lt"/>
              <a:buAutoNum type="romanLcPeriod"/>
            </a:pPr>
            <a:r>
              <a:rPr lang="en-GB" sz="2200" dirty="0">
                <a:solidFill>
                  <a:srgbClr val="000000"/>
                </a:solidFill>
                <a:latin typeface="Times New Roman" panose="02020603050405020304" pitchFamily="18" charset="0"/>
                <a:cs typeface="Times New Roman" panose="02020603050405020304" pitchFamily="18" charset="0"/>
              </a:rPr>
              <a:t>There is need to adopt remote sensing technique in order to ease the estimation of above ground carbon potential of the entire country over space and time.</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5532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E975-FA47-4D11-9CD1-3C92704508CD}"/>
              </a:ext>
            </a:extLst>
          </p:cNvPr>
          <p:cNvSpPr>
            <a:spLocks noGrp="1"/>
          </p:cNvSpPr>
          <p:nvPr>
            <p:ph type="title"/>
          </p:nvPr>
        </p:nvSpPr>
        <p:spPr>
          <a:xfrm>
            <a:off x="1403784" y="344926"/>
            <a:ext cx="6336431" cy="455174"/>
          </a:xfrm>
        </p:spPr>
        <p:txBody>
          <a:bodyPr>
            <a:noAutofit/>
          </a:bodyPr>
          <a:lstStyle/>
          <a:p>
            <a:pPr algn="ctr"/>
            <a:r>
              <a:rPr lang="en-US" sz="2400" b="1" dirty="0">
                <a:solidFill>
                  <a:srgbClr val="0070C0"/>
                </a:solidFill>
                <a:latin typeface="Times New Roman" panose="02020603050405020304" pitchFamily="18" charset="0"/>
                <a:ea typeface="Calibri" panose="020F0502020204030204" pitchFamily="34" charset="0"/>
              </a:rPr>
              <a:t>Contribution to Knowledge</a:t>
            </a:r>
            <a:endParaRPr lang="en-US" sz="2400" dirty="0">
              <a:solidFill>
                <a:srgbClr val="0070C0"/>
              </a:solidFill>
            </a:endParaRPr>
          </a:p>
        </p:txBody>
      </p:sp>
      <p:sp>
        <p:nvSpPr>
          <p:cNvPr id="3" name="Content Placeholder 2">
            <a:extLst>
              <a:ext uri="{FF2B5EF4-FFF2-40B4-BE49-F238E27FC236}">
                <a16:creationId xmlns:a16="http://schemas.microsoft.com/office/drawing/2014/main" id="{313D9CDC-A248-4E41-AD4F-E6BBAD241966}"/>
              </a:ext>
            </a:extLst>
          </p:cNvPr>
          <p:cNvSpPr>
            <a:spLocks noGrp="1"/>
          </p:cNvSpPr>
          <p:nvPr>
            <p:ph idx="1"/>
          </p:nvPr>
        </p:nvSpPr>
        <p:spPr>
          <a:xfrm>
            <a:off x="279400" y="924656"/>
            <a:ext cx="8864600" cy="3421449"/>
          </a:xfrm>
        </p:spPr>
        <p:txBody>
          <a:bodyPr>
            <a:noAutofit/>
          </a:bodyPr>
          <a:lstStyle/>
          <a:p>
            <a:pPr marL="457200" indent="-457200">
              <a:lnSpc>
                <a:spcPct val="200000"/>
              </a:lnSpc>
              <a:spcBef>
                <a:spcPts val="0"/>
              </a:spcBef>
              <a:spcAft>
                <a:spcPts val="750"/>
              </a:spcAft>
            </a:pPr>
            <a:r>
              <a:rPr lang="en-GB" dirty="0">
                <a:effectLst/>
                <a:latin typeface="Times New Roman" panose="02020603050405020304" pitchFamily="18" charset="0"/>
                <a:ea typeface="Calibri" panose="020F0502020204030204" pitchFamily="34" charset="0"/>
                <a:cs typeface="Times New Roman" panose="02020603050405020304" pitchFamily="18" charset="0"/>
              </a:rPr>
              <a:t>The study created an inventory on the magnitude and rate of land use/landcover change in Southwest Nigeria between 1986 and 2016. </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200000"/>
              </a:lnSpc>
              <a:spcBef>
                <a:spcPts val="0"/>
              </a:spcBef>
              <a:spcAft>
                <a:spcPts val="750"/>
              </a:spcAft>
            </a:pPr>
            <a:r>
              <a:rPr lang="en-GB" dirty="0">
                <a:effectLst/>
                <a:latin typeface="Times New Roman" panose="02020603050405020304" pitchFamily="18" charset="0"/>
                <a:ea typeface="Calibri" panose="020F0502020204030204" pitchFamily="34" charset="0"/>
                <a:cs typeface="Times New Roman" panose="02020603050405020304" pitchFamily="18" charset="0"/>
              </a:rPr>
              <a:t>The research established baseline information on aboveground biomass and carbon stocks in the natural forest and woodland areas of SW Nigeria.</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200000"/>
              </a:lnSpc>
              <a:spcBef>
                <a:spcPts val="0"/>
              </a:spcBef>
              <a:spcAft>
                <a:spcPts val="750"/>
              </a:spcAft>
            </a:pPr>
            <a:r>
              <a:rPr lang="en-GB" dirty="0">
                <a:effectLst/>
                <a:latin typeface="Times New Roman" panose="02020603050405020304" pitchFamily="18" charset="0"/>
                <a:ea typeface="Calibri" panose="020F0502020204030204" pitchFamily="34" charset="0"/>
                <a:cs typeface="Times New Roman" panose="02020603050405020304" pitchFamily="18" charset="0"/>
              </a:rPr>
              <a:t>The study established the historical and future pattern and distribution of carbon stock in SW Nigeria.</a:t>
            </a:r>
          </a:p>
          <a:p>
            <a:pPr marL="457200" indent="-457200">
              <a:lnSpc>
                <a:spcPct val="200000"/>
              </a:lnSpc>
              <a:spcBef>
                <a:spcPts val="0"/>
              </a:spcBef>
              <a:spcAft>
                <a:spcPts val="750"/>
              </a:spcAft>
            </a:pPr>
            <a:r>
              <a:rPr lang="en-GB" dirty="0">
                <a:latin typeface="Times New Roman" panose="02020603050405020304" pitchFamily="18" charset="0"/>
                <a:ea typeface="Calibri" panose="020F0502020204030204" pitchFamily="34" charset="0"/>
                <a:cs typeface="Times New Roman" panose="02020603050405020304" pitchFamily="18" charset="0"/>
              </a:rPr>
              <a:t>This research creates a good baseline data for the newly constituted Council on Climate Change in Nigeria. </a:t>
            </a:r>
            <a:endParaRPr lang="en-GB"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Bef>
                <a:spcPts val="0"/>
              </a:spcBef>
              <a:spcAft>
                <a:spcPts val="750"/>
              </a:spcAft>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325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8803C15-86CE-4937-86B4-FF9DEBBE37A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66" y="0"/>
            <a:ext cx="9163954" cy="6857999"/>
          </a:xfrm>
          <a:prstGeom prst="rect">
            <a:avLst/>
          </a:prstGeom>
        </p:spPr>
      </p:pic>
      <p:sp>
        <p:nvSpPr>
          <p:cNvPr id="2" name="Title 1">
            <a:extLst>
              <a:ext uri="{FF2B5EF4-FFF2-40B4-BE49-F238E27FC236}">
                <a16:creationId xmlns:a16="http://schemas.microsoft.com/office/drawing/2014/main" id="{37FC0217-0620-4913-8F7F-D35B22558DA0}"/>
              </a:ext>
            </a:extLst>
          </p:cNvPr>
          <p:cNvSpPr>
            <a:spLocks noGrp="1"/>
          </p:cNvSpPr>
          <p:nvPr>
            <p:ph type="title"/>
          </p:nvPr>
        </p:nvSpPr>
        <p:spPr>
          <a:xfrm>
            <a:off x="573478" y="3318943"/>
            <a:ext cx="7527812" cy="938463"/>
          </a:xfrm>
        </p:spPr>
        <p:txBody>
          <a:bodyPr>
            <a:noAutofit/>
          </a:bodyPr>
          <a:lstStyle/>
          <a:p>
            <a:pPr algn="ctr"/>
            <a:r>
              <a:rPr lang="en-US" sz="8000" b="1" dirty="0">
                <a:solidFill>
                  <a:srgbClr val="0070C0"/>
                </a:solidFill>
                <a:effectLst>
                  <a:outerShdw blurRad="38100" dist="38100" dir="2700000" algn="tl">
                    <a:srgbClr val="000000">
                      <a:alpha val="43137"/>
                    </a:srgbClr>
                  </a:outerShdw>
                </a:effectLst>
                <a:latin typeface="Bauhaus 93" panose="04030905020B02020C02" pitchFamily="82" charset="0"/>
              </a:rPr>
              <a:t>Thank you</a:t>
            </a:r>
          </a:p>
        </p:txBody>
      </p:sp>
    </p:spTree>
    <p:extLst>
      <p:ext uri="{BB962C8B-B14F-4D97-AF65-F5344CB8AC3E}">
        <p14:creationId xmlns:p14="http://schemas.microsoft.com/office/powerpoint/2010/main" val="295317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rt field with trees and dirt&#10;&#10;Description automatically generated with medium confidence">
            <a:extLst>
              <a:ext uri="{FF2B5EF4-FFF2-40B4-BE49-F238E27FC236}">
                <a16:creationId xmlns:a16="http://schemas.microsoft.com/office/drawing/2014/main" id="{83789F37-7A34-F72A-D939-055DB1D50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02" y="583626"/>
            <a:ext cx="3995696" cy="2663798"/>
          </a:xfrm>
          <a:prstGeom prst="rect">
            <a:avLst/>
          </a:prstGeom>
        </p:spPr>
      </p:pic>
      <p:pic>
        <p:nvPicPr>
          <p:cNvPr id="11" name="Picture 10" descr="A truck carrying large logs&#10;&#10;Description automatically generated">
            <a:extLst>
              <a:ext uri="{FF2B5EF4-FFF2-40B4-BE49-F238E27FC236}">
                <a16:creationId xmlns:a16="http://schemas.microsoft.com/office/drawing/2014/main" id="{322A9E88-F4AF-4B45-14D0-40A91D219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304" y="583626"/>
            <a:ext cx="3995696" cy="2663798"/>
          </a:xfrm>
          <a:prstGeom prst="rect">
            <a:avLst/>
          </a:prstGeom>
        </p:spPr>
      </p:pic>
      <p:pic>
        <p:nvPicPr>
          <p:cNvPr id="13" name="Picture 12" descr="A person standing next to a fire&#10;&#10;Description automatically generated">
            <a:extLst>
              <a:ext uri="{FF2B5EF4-FFF2-40B4-BE49-F238E27FC236}">
                <a16:creationId xmlns:a16="http://schemas.microsoft.com/office/drawing/2014/main" id="{102479D3-6E14-08A2-5F7A-BAD55E4A2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02" y="3498453"/>
            <a:ext cx="3995696" cy="2663798"/>
          </a:xfrm>
          <a:prstGeom prst="rect">
            <a:avLst/>
          </a:prstGeom>
        </p:spPr>
      </p:pic>
      <p:pic>
        <p:nvPicPr>
          <p:cNvPr id="15" name="Picture 14" descr="Several bags of plastic&#10;&#10;Description automatically generated with medium confidence">
            <a:extLst>
              <a:ext uri="{FF2B5EF4-FFF2-40B4-BE49-F238E27FC236}">
                <a16:creationId xmlns:a16="http://schemas.microsoft.com/office/drawing/2014/main" id="{A3D40FEE-30EB-4F93-6FDB-19F4282F6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8304" y="3470793"/>
            <a:ext cx="3995696" cy="2663798"/>
          </a:xfrm>
          <a:prstGeom prst="rect">
            <a:avLst/>
          </a:prstGeom>
        </p:spPr>
      </p:pic>
      <p:sp>
        <p:nvSpPr>
          <p:cNvPr id="19" name="TextBox 18">
            <a:extLst>
              <a:ext uri="{FF2B5EF4-FFF2-40B4-BE49-F238E27FC236}">
                <a16:creationId xmlns:a16="http://schemas.microsoft.com/office/drawing/2014/main" id="{DD22D697-B2B2-B12A-F981-051F946B6850}"/>
              </a:ext>
            </a:extLst>
          </p:cNvPr>
          <p:cNvSpPr txBox="1"/>
          <p:nvPr/>
        </p:nvSpPr>
        <p:spPr>
          <a:xfrm>
            <a:off x="183302" y="2818941"/>
            <a:ext cx="433132" cy="584775"/>
          </a:xfrm>
          <a:prstGeom prst="rect">
            <a:avLst/>
          </a:prstGeom>
          <a:noFill/>
        </p:spPr>
        <p:txBody>
          <a:bodyPr wrap="none" rtlCol="0">
            <a:spAutoFit/>
          </a:bodyPr>
          <a:lstStyle/>
          <a:p>
            <a:r>
              <a:rPr lang="en-US" sz="3200" b="1" dirty="0">
                <a:solidFill>
                  <a:srgbClr val="FF0000"/>
                </a:solidFill>
              </a:rPr>
              <a:t>A</a:t>
            </a:r>
          </a:p>
        </p:txBody>
      </p:sp>
      <p:sp>
        <p:nvSpPr>
          <p:cNvPr id="20" name="TextBox 19">
            <a:extLst>
              <a:ext uri="{FF2B5EF4-FFF2-40B4-BE49-F238E27FC236}">
                <a16:creationId xmlns:a16="http://schemas.microsoft.com/office/drawing/2014/main" id="{295049BC-A743-BDA3-2C1A-0DD879D115CE}"/>
              </a:ext>
            </a:extLst>
          </p:cNvPr>
          <p:cNvSpPr txBox="1"/>
          <p:nvPr/>
        </p:nvSpPr>
        <p:spPr>
          <a:xfrm>
            <a:off x="5148304" y="2675465"/>
            <a:ext cx="415498" cy="584775"/>
          </a:xfrm>
          <a:prstGeom prst="rect">
            <a:avLst/>
          </a:prstGeom>
          <a:noFill/>
        </p:spPr>
        <p:txBody>
          <a:bodyPr wrap="none" rtlCol="0">
            <a:spAutoFit/>
          </a:bodyPr>
          <a:lstStyle/>
          <a:p>
            <a:r>
              <a:rPr lang="en-US" sz="3200" b="1" dirty="0">
                <a:solidFill>
                  <a:srgbClr val="FF0000"/>
                </a:solidFill>
              </a:rPr>
              <a:t>B</a:t>
            </a:r>
          </a:p>
        </p:txBody>
      </p:sp>
      <p:sp>
        <p:nvSpPr>
          <p:cNvPr id="21" name="TextBox 20">
            <a:extLst>
              <a:ext uri="{FF2B5EF4-FFF2-40B4-BE49-F238E27FC236}">
                <a16:creationId xmlns:a16="http://schemas.microsoft.com/office/drawing/2014/main" id="{829FF5ED-F91F-DEB4-32AE-CB763103F613}"/>
              </a:ext>
            </a:extLst>
          </p:cNvPr>
          <p:cNvSpPr txBox="1"/>
          <p:nvPr/>
        </p:nvSpPr>
        <p:spPr>
          <a:xfrm>
            <a:off x="183302" y="5482739"/>
            <a:ext cx="415498" cy="584775"/>
          </a:xfrm>
          <a:prstGeom prst="rect">
            <a:avLst/>
          </a:prstGeom>
          <a:noFill/>
        </p:spPr>
        <p:txBody>
          <a:bodyPr wrap="none" rtlCol="0">
            <a:spAutoFit/>
          </a:bodyPr>
          <a:lstStyle/>
          <a:p>
            <a:r>
              <a:rPr lang="en-US" sz="3200" b="1" dirty="0">
                <a:solidFill>
                  <a:srgbClr val="FF0000"/>
                </a:solidFill>
              </a:rPr>
              <a:t>C</a:t>
            </a:r>
          </a:p>
        </p:txBody>
      </p:sp>
      <p:sp>
        <p:nvSpPr>
          <p:cNvPr id="22" name="TextBox 21">
            <a:extLst>
              <a:ext uri="{FF2B5EF4-FFF2-40B4-BE49-F238E27FC236}">
                <a16:creationId xmlns:a16="http://schemas.microsoft.com/office/drawing/2014/main" id="{A025DF45-26DA-B51A-AACB-9E34ADFDB7E6}"/>
              </a:ext>
            </a:extLst>
          </p:cNvPr>
          <p:cNvSpPr txBox="1"/>
          <p:nvPr/>
        </p:nvSpPr>
        <p:spPr>
          <a:xfrm>
            <a:off x="5148304" y="5577476"/>
            <a:ext cx="442750" cy="584775"/>
          </a:xfrm>
          <a:prstGeom prst="rect">
            <a:avLst/>
          </a:prstGeom>
          <a:noFill/>
        </p:spPr>
        <p:txBody>
          <a:bodyPr wrap="none" rtlCol="0">
            <a:spAutoFit/>
          </a:bodyPr>
          <a:lstStyle/>
          <a:p>
            <a:r>
              <a:rPr lang="en-US" sz="3200" b="1" dirty="0">
                <a:solidFill>
                  <a:srgbClr val="FF0000"/>
                </a:solidFill>
              </a:rPr>
              <a:t>D</a:t>
            </a:r>
          </a:p>
        </p:txBody>
      </p:sp>
      <p:sp>
        <p:nvSpPr>
          <p:cNvPr id="23" name="TextBox 22">
            <a:extLst>
              <a:ext uri="{FF2B5EF4-FFF2-40B4-BE49-F238E27FC236}">
                <a16:creationId xmlns:a16="http://schemas.microsoft.com/office/drawing/2014/main" id="{1D0C3B70-A38B-B164-5553-452955C08403}"/>
              </a:ext>
            </a:extLst>
          </p:cNvPr>
          <p:cNvSpPr txBox="1"/>
          <p:nvPr/>
        </p:nvSpPr>
        <p:spPr>
          <a:xfrm>
            <a:off x="385888" y="3160613"/>
            <a:ext cx="8373126" cy="369332"/>
          </a:xfrm>
          <a:prstGeom prst="rect">
            <a:avLst/>
          </a:prstGeom>
          <a:noFill/>
        </p:spPr>
        <p:txBody>
          <a:bodyPr wrap="none" rtlCol="0">
            <a:spAutoFit/>
          </a:bodyPr>
          <a:lstStyle/>
          <a:p>
            <a:r>
              <a:rPr lang="en-US" b="1" dirty="0">
                <a:solidFill>
                  <a:srgbClr val="FF0000"/>
                </a:solidFill>
                <a:latin typeface="Times New Roman" panose="02020603050405020304" pitchFamily="18" charset="0"/>
                <a:cs typeface="Times New Roman" panose="02020603050405020304" pitchFamily="18" charset="0"/>
              </a:rPr>
              <a:t>Environmental Issues leading to degradation deforestation and forest degradation</a:t>
            </a:r>
          </a:p>
        </p:txBody>
      </p:sp>
    </p:spTree>
    <p:extLst>
      <p:ext uri="{BB962C8B-B14F-4D97-AF65-F5344CB8AC3E}">
        <p14:creationId xmlns:p14="http://schemas.microsoft.com/office/powerpoint/2010/main" val="155898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84796-EBCC-468A-8CD5-60F81F810993}"/>
              </a:ext>
            </a:extLst>
          </p:cNvPr>
          <p:cNvSpPr>
            <a:spLocks noGrp="1"/>
          </p:cNvSpPr>
          <p:nvPr>
            <p:ph type="title"/>
          </p:nvPr>
        </p:nvSpPr>
        <p:spPr>
          <a:xfrm>
            <a:off x="892470" y="114300"/>
            <a:ext cx="6966284" cy="713039"/>
          </a:xfrm>
        </p:spPr>
        <p:txBody>
          <a:bodyPr>
            <a:normAutofit/>
          </a:bodyPr>
          <a:lstStyle/>
          <a:p>
            <a:pPr algn="ctr">
              <a:lnSpc>
                <a:spcPct val="115000"/>
              </a:lnSpc>
              <a:spcBef>
                <a:spcPts val="0"/>
              </a:spcBef>
            </a:pPr>
            <a:r>
              <a:rPr lang="en-GB" sz="2400" b="1" dirty="0">
                <a:solidFill>
                  <a:srgbClr val="0070C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Aim and Objectives</a:t>
            </a:r>
            <a:endParaRPr lang="en-US" sz="2400" dirty="0">
              <a:solidFill>
                <a:srgbClr val="0070C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EAD26AC-172E-4943-B2D3-7EBA053F1464}"/>
              </a:ext>
            </a:extLst>
          </p:cNvPr>
          <p:cNvSpPr>
            <a:spLocks noGrp="1"/>
          </p:cNvSpPr>
          <p:nvPr>
            <p:ph idx="1"/>
          </p:nvPr>
        </p:nvSpPr>
        <p:spPr>
          <a:xfrm>
            <a:off x="342900" y="918995"/>
            <a:ext cx="8715375" cy="4334209"/>
          </a:xfrm>
        </p:spPr>
        <p:txBody>
          <a:bodyPr>
            <a:noAutofit/>
          </a:bodyPr>
          <a:lstStyle/>
          <a:p>
            <a:pPr marL="0" indent="0" algn="just">
              <a:lnSpc>
                <a:spcPct val="150000"/>
              </a:lnSpc>
              <a:spcBef>
                <a:spcPts val="0"/>
              </a:spcBef>
              <a:buNone/>
            </a:pPr>
            <a:r>
              <a:rPr lang="en-GB"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This research investigates changes in the aboveground biomass and the carbon </a:t>
            </a:r>
            <a:r>
              <a:rPr lang="en-GB"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stock</a:t>
            </a:r>
            <a:r>
              <a:rPr lang="en-GB"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in forest and woodland areas of Southwest Nigeria between 1986 and 2016. </a:t>
            </a:r>
          </a:p>
          <a:p>
            <a:pPr marL="0" indent="0" algn="just">
              <a:lnSpc>
                <a:spcPct val="150000"/>
              </a:lnSpc>
              <a:spcBef>
                <a:spcPts val="0"/>
              </a:spcBef>
              <a:buNone/>
            </a:pPr>
            <a:r>
              <a:rPr lang="en-US" sz="2000" b="1" dirty="0">
                <a:latin typeface="Times New Roman" panose="02020603050405020304" pitchFamily="18" charset="0"/>
                <a:ea typeface="Calibri" panose="020F0502020204030204" pitchFamily="34" charset="0"/>
                <a:cs typeface="Times New Roman" panose="02020603050405020304" pitchFamily="18" charset="0"/>
              </a:rPr>
              <a:t>The Specific Objectives are to;</a:t>
            </a:r>
          </a:p>
          <a:p>
            <a:pPr marL="514350" indent="-514350" algn="just">
              <a:lnSpc>
                <a:spcPct val="150000"/>
              </a:lnSpc>
              <a:spcBef>
                <a:spcPts val="0"/>
              </a:spcBef>
              <a:buFont typeface="+mj-lt"/>
              <a:buAutoNum type="romanLcPeriod"/>
            </a:pPr>
            <a:r>
              <a:rPr lang="en-GB" sz="2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Analyze</a:t>
            </a:r>
            <a:r>
              <a:rPr lang="en-GB"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trend and pattern in forest and woodland conversion from 1986 to 2016,</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514350" indent="-514350" algn="just">
              <a:lnSpc>
                <a:spcPct val="150000"/>
              </a:lnSpc>
              <a:spcBef>
                <a:spcPts val="0"/>
              </a:spcBef>
              <a:buFont typeface="+mj-lt"/>
              <a:buAutoNum type="romanLcPeriod"/>
            </a:pPr>
            <a:r>
              <a:rPr lang="en-GB"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Examine the trend and pattern in aboveground biomass induced by vegetal conversion and degradation,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514350" indent="-514350" algn="just">
              <a:lnSpc>
                <a:spcPct val="150000"/>
              </a:lnSpc>
              <a:spcBef>
                <a:spcPts val="0"/>
              </a:spcBef>
              <a:buFont typeface="+mj-lt"/>
              <a:buAutoNum type="romanLcPeriod"/>
            </a:pPr>
            <a:r>
              <a:rPr lang="en-GB"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Estimate the carbon stock in the forest and woodland between the two epochs, 1986 to 2016,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514350" indent="-514350" algn="just">
              <a:lnSpc>
                <a:spcPct val="150000"/>
              </a:lnSpc>
              <a:spcBef>
                <a:spcPts val="0"/>
              </a:spcBef>
              <a:buFont typeface="+mj-lt"/>
              <a:buAutoNum type="romanLcPeriod"/>
            </a:pPr>
            <a:r>
              <a:rPr lang="en-GB"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Predict the changes in future carbon fluxes up to 2066,</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514350" indent="-514350">
              <a:lnSpc>
                <a:spcPct val="150000"/>
              </a:lnSpc>
              <a:buFont typeface="+mj-lt"/>
              <a:buAutoNum type="romanLcPeriod"/>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1037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BC73-7CA2-4A24-A7D9-0248FAFA6CA6}"/>
              </a:ext>
            </a:extLst>
          </p:cNvPr>
          <p:cNvSpPr>
            <a:spLocks noGrp="1"/>
          </p:cNvSpPr>
          <p:nvPr>
            <p:ph type="title"/>
          </p:nvPr>
        </p:nvSpPr>
        <p:spPr>
          <a:xfrm>
            <a:off x="1661451" y="495300"/>
            <a:ext cx="5587075" cy="673769"/>
          </a:xfrm>
        </p:spPr>
        <p:txBody>
          <a:bodyPr>
            <a:normAutofit/>
          </a:bodyPr>
          <a:lstStyle/>
          <a:p>
            <a:pPr algn="ctr"/>
            <a:r>
              <a:rPr lang="en-GB" sz="2400" b="1" dirty="0">
                <a:solidFill>
                  <a:srgbClr val="0070C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Research Questions</a:t>
            </a:r>
            <a:endParaRPr lang="en-US" sz="2400" dirty="0">
              <a:solidFill>
                <a:srgbClr val="0070C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E7271EE-01CE-490F-8D6D-F884ECB08326}"/>
              </a:ext>
            </a:extLst>
          </p:cNvPr>
          <p:cNvSpPr>
            <a:spLocks noGrp="1"/>
          </p:cNvSpPr>
          <p:nvPr>
            <p:ph idx="1"/>
          </p:nvPr>
        </p:nvSpPr>
        <p:spPr>
          <a:xfrm>
            <a:off x="216568" y="1482923"/>
            <a:ext cx="8710864" cy="3263504"/>
          </a:xfrm>
        </p:spPr>
        <p:txBody>
          <a:bodyPr>
            <a:noAutofit/>
          </a:bodyPr>
          <a:lstStyle/>
          <a:p>
            <a:pPr marL="400050" indent="-400050" algn="just">
              <a:lnSpc>
                <a:spcPct val="200000"/>
              </a:lnSpc>
              <a:spcBef>
                <a:spcPts val="0"/>
              </a:spcBef>
              <a:buFont typeface="+mj-lt"/>
              <a:buAutoNum type="romanLcPeriod"/>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What are the spatial and temporal trends of Forest and woodland conversion from 1986 to 2016 in the study area?</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400050" indent="-400050" algn="just">
              <a:lnSpc>
                <a:spcPct val="200000"/>
              </a:lnSpc>
              <a:spcBef>
                <a:spcPts val="0"/>
              </a:spcBef>
              <a:buFont typeface="+mj-lt"/>
              <a:buAutoNum type="romanLcPeriod"/>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How has deforestation and woodland degradation contributed to aboveground biomass change spatially and temporally in the study area between 1986 and 2016?</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400050" indent="-400050" algn="just">
              <a:lnSpc>
                <a:spcPct val="200000"/>
              </a:lnSpc>
              <a:spcBef>
                <a:spcPts val="0"/>
              </a:spcBef>
              <a:buFont typeface="+mj-lt"/>
              <a:buAutoNum type="romanLcPeriod"/>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What is the extent of carbon stock generated by biomass change in the period under investigation?</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400050" indent="-400050" algn="just">
              <a:lnSpc>
                <a:spcPct val="200000"/>
              </a:lnSpc>
              <a:spcBef>
                <a:spcPts val="0"/>
              </a:spcBef>
              <a:buFont typeface="+mj-lt"/>
              <a:buAutoNum type="romanLcPeriod"/>
            </a:pPr>
            <a:r>
              <a:rPr lang="en-GB"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What is the likely pattern of carbon fluxes from future land-use changes in the study area?</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1039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4CBEC-7C94-4BDE-8D24-C6565882042A}"/>
              </a:ext>
            </a:extLst>
          </p:cNvPr>
          <p:cNvSpPr>
            <a:spLocks noGrp="1"/>
          </p:cNvSpPr>
          <p:nvPr>
            <p:ph type="title"/>
          </p:nvPr>
        </p:nvSpPr>
        <p:spPr>
          <a:xfrm>
            <a:off x="1145006" y="-50548"/>
            <a:ext cx="6103519" cy="660077"/>
          </a:xfrm>
        </p:spPr>
        <p:txBody>
          <a:bodyPr>
            <a:normAutofit/>
          </a:bodyPr>
          <a:lstStyle/>
          <a:p>
            <a:pPr algn="ctr"/>
            <a:r>
              <a:rPr lang="en-GB" sz="2400" b="1" dirty="0">
                <a:solidFill>
                  <a:srgbClr val="0070C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Significance of the Study</a:t>
            </a:r>
            <a:endParaRPr lang="en-US" sz="2400" dirty="0">
              <a:solidFill>
                <a:srgbClr val="0070C0"/>
              </a:solidFill>
              <a:effectLst>
                <a:outerShdw blurRad="38100" dist="38100" dir="2700000" algn="tl">
                  <a:srgbClr val="000000">
                    <a:alpha val="43137"/>
                  </a:srgbClr>
                </a:outerShdw>
              </a:effectLst>
            </a:endParaRPr>
          </a:p>
        </p:txBody>
      </p:sp>
      <p:sp>
        <p:nvSpPr>
          <p:cNvPr id="4" name="Rectangle: Rounded Corners 3">
            <a:extLst>
              <a:ext uri="{FF2B5EF4-FFF2-40B4-BE49-F238E27FC236}">
                <a16:creationId xmlns:a16="http://schemas.microsoft.com/office/drawing/2014/main" id="{20FCFACE-DECD-2545-02A7-B6A765060F5B}"/>
              </a:ext>
            </a:extLst>
          </p:cNvPr>
          <p:cNvSpPr/>
          <p:nvPr/>
        </p:nvSpPr>
        <p:spPr>
          <a:xfrm>
            <a:off x="60320" y="520195"/>
            <a:ext cx="8943791" cy="94012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800" dirty="0">
                <a:effectLst/>
                <a:latin typeface="Times New Roman" panose="02020603050405020304" pitchFamily="18" charset="0"/>
                <a:ea typeface="Times New Roman" panose="02020603050405020304" pitchFamily="18" charset="0"/>
              </a:rPr>
              <a:t>This research delivers direct benefits to the communities, stakeholders, and policymakers intricately linked to the ecosystems of SW Nigeria. </a:t>
            </a:r>
          </a:p>
        </p:txBody>
      </p:sp>
      <p:sp>
        <p:nvSpPr>
          <p:cNvPr id="5" name="Rectangle: Rounded Corners 4">
            <a:extLst>
              <a:ext uri="{FF2B5EF4-FFF2-40B4-BE49-F238E27FC236}">
                <a16:creationId xmlns:a16="http://schemas.microsoft.com/office/drawing/2014/main" id="{C096FB8F-482F-DC90-4E0A-2925D766C169}"/>
              </a:ext>
            </a:extLst>
          </p:cNvPr>
          <p:cNvSpPr/>
          <p:nvPr/>
        </p:nvSpPr>
        <p:spPr>
          <a:xfrm>
            <a:off x="60320" y="1510815"/>
            <a:ext cx="8943791" cy="94012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en-GB" sz="1800" dirty="0">
                <a:effectLst/>
                <a:latin typeface="Times New Roman" panose="02020603050405020304" pitchFamily="18" charset="0"/>
                <a:ea typeface="Times New Roman" panose="02020603050405020304" pitchFamily="18" charset="0"/>
              </a:rPr>
              <a:t>This information supports policymakers at both regional and national levels in designing initiatives for forest conservation, sustainable land use, and carbon sequestration. </a:t>
            </a:r>
            <a:endParaRPr lang="en-US" sz="1800" dirty="0">
              <a:effectLst/>
              <a:latin typeface="Calibri" panose="020F0502020204030204" pitchFamily="34" charset="0"/>
              <a:ea typeface="Calibri" panose="020F0502020204030204" pitchFamily="34" charset="0"/>
            </a:endParaRPr>
          </a:p>
        </p:txBody>
      </p:sp>
      <p:sp>
        <p:nvSpPr>
          <p:cNvPr id="6" name="Rectangle: Rounded Corners 5">
            <a:extLst>
              <a:ext uri="{FF2B5EF4-FFF2-40B4-BE49-F238E27FC236}">
                <a16:creationId xmlns:a16="http://schemas.microsoft.com/office/drawing/2014/main" id="{4906FEFE-443F-576A-A639-E247D2E087BC}"/>
              </a:ext>
            </a:extLst>
          </p:cNvPr>
          <p:cNvSpPr/>
          <p:nvPr/>
        </p:nvSpPr>
        <p:spPr>
          <a:xfrm>
            <a:off x="60321" y="2526492"/>
            <a:ext cx="8943791" cy="94012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en-GB" sz="1800" dirty="0">
                <a:effectLst/>
                <a:latin typeface="Times New Roman" panose="02020603050405020304" pitchFamily="18" charset="0"/>
                <a:ea typeface="Times New Roman" panose="02020603050405020304" pitchFamily="18" charset="0"/>
              </a:rPr>
              <a:t>It aids in making well-informed decisions about forest management strategies, carbon pricing mechanisms, and climate change mitigation efforts in Southwest Nigeria.</a:t>
            </a:r>
            <a:endParaRPr lang="en-US" sz="1800" dirty="0">
              <a:effectLst/>
              <a:latin typeface="Calibri" panose="020F0502020204030204" pitchFamily="34" charset="0"/>
              <a:ea typeface="Calibri" panose="020F0502020204030204" pitchFamily="34" charset="0"/>
            </a:endParaRPr>
          </a:p>
        </p:txBody>
      </p:sp>
      <p:sp>
        <p:nvSpPr>
          <p:cNvPr id="7" name="Rectangle: Rounded Corners 6">
            <a:extLst>
              <a:ext uri="{FF2B5EF4-FFF2-40B4-BE49-F238E27FC236}">
                <a16:creationId xmlns:a16="http://schemas.microsoft.com/office/drawing/2014/main" id="{F6686738-6F75-37B1-1067-822037B4F3B2}"/>
              </a:ext>
            </a:extLst>
          </p:cNvPr>
          <p:cNvSpPr/>
          <p:nvPr/>
        </p:nvSpPr>
        <p:spPr>
          <a:xfrm>
            <a:off x="60322" y="3554909"/>
            <a:ext cx="8943791" cy="94012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en-GB" sz="1800" dirty="0">
                <a:effectLst/>
                <a:latin typeface="Times New Roman" panose="02020603050405020304" pitchFamily="18" charset="0"/>
                <a:ea typeface="Times New Roman" panose="02020603050405020304" pitchFamily="18" charset="0"/>
              </a:rPr>
              <a:t>This study will support initiatives like REDD+ (Reducing Emissions from Deforestation and Forest Degradation), which is aimed to mitigate climate change by preserving forests. </a:t>
            </a:r>
          </a:p>
        </p:txBody>
      </p:sp>
      <p:sp>
        <p:nvSpPr>
          <p:cNvPr id="8" name="Rectangle: Rounded Corners 7">
            <a:extLst>
              <a:ext uri="{FF2B5EF4-FFF2-40B4-BE49-F238E27FC236}">
                <a16:creationId xmlns:a16="http://schemas.microsoft.com/office/drawing/2014/main" id="{E44BFF0F-62C5-3733-FEB9-E7FC3D359DE5}"/>
              </a:ext>
            </a:extLst>
          </p:cNvPr>
          <p:cNvSpPr/>
          <p:nvPr/>
        </p:nvSpPr>
        <p:spPr>
          <a:xfrm>
            <a:off x="72831" y="4583326"/>
            <a:ext cx="8943791" cy="94012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en-GB" sz="1800" dirty="0">
                <a:effectLst/>
                <a:latin typeface="Times New Roman" panose="02020603050405020304" pitchFamily="18" charset="0"/>
                <a:ea typeface="Times New Roman" panose="02020603050405020304" pitchFamily="18" charset="0"/>
              </a:rPr>
              <a:t>It equips researchers and environmentalists with the foresight needed to develop proactive climate change mitigation strategies, strengthening resilience against anticipated climate change impacts in the region. </a:t>
            </a:r>
          </a:p>
        </p:txBody>
      </p:sp>
      <p:sp>
        <p:nvSpPr>
          <p:cNvPr id="9" name="Rectangle: Rounded Corners 8">
            <a:extLst>
              <a:ext uri="{FF2B5EF4-FFF2-40B4-BE49-F238E27FC236}">
                <a16:creationId xmlns:a16="http://schemas.microsoft.com/office/drawing/2014/main" id="{2EEC96C3-A74A-2EF2-0EA2-E6A2E7DEFF1E}"/>
              </a:ext>
            </a:extLst>
          </p:cNvPr>
          <p:cNvSpPr/>
          <p:nvPr/>
        </p:nvSpPr>
        <p:spPr>
          <a:xfrm>
            <a:off x="101597" y="5598679"/>
            <a:ext cx="8943791" cy="94012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en-GB" sz="1800" dirty="0">
                <a:effectLst/>
                <a:latin typeface="Times New Roman" panose="02020603050405020304" pitchFamily="18" charset="0"/>
                <a:ea typeface="Times New Roman" panose="02020603050405020304" pitchFamily="18" charset="0"/>
              </a:rPr>
              <a:t>It serves as a cornerstone for informed decision-making and proactive measures, safeguarding the ecosystems and the well-being of SW Nigeria while contributing to global effort in climate change mitigation and environmental conservation</a:t>
            </a:r>
          </a:p>
        </p:txBody>
      </p:sp>
    </p:spTree>
    <p:extLst>
      <p:ext uri="{BB962C8B-B14F-4D97-AF65-F5344CB8AC3E}">
        <p14:creationId xmlns:p14="http://schemas.microsoft.com/office/powerpoint/2010/main" val="396656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39E1-A594-1ACF-C2DF-8BBDBF8ABBB5}"/>
              </a:ext>
            </a:extLst>
          </p:cNvPr>
          <p:cNvSpPr>
            <a:spLocks noGrp="1"/>
          </p:cNvSpPr>
          <p:nvPr>
            <p:ph type="title"/>
          </p:nvPr>
        </p:nvSpPr>
        <p:spPr>
          <a:xfrm>
            <a:off x="816909" y="17929"/>
            <a:ext cx="7510182" cy="660587"/>
          </a:xfrm>
        </p:spPr>
        <p:txBody>
          <a:bodyPr>
            <a:normAutofit/>
          </a:bodyPr>
          <a:lstStyle/>
          <a:p>
            <a:pPr algn="ctr"/>
            <a:r>
              <a:rPr lang="en-GB" sz="2400" b="1" dirty="0">
                <a:solidFill>
                  <a:srgbClr val="0070C0"/>
                </a:solidFill>
                <a:effectLst/>
                <a:latin typeface="Times New Roman" panose="02020603050405020304" pitchFamily="18" charset="0"/>
                <a:ea typeface="Times New Roman" panose="02020603050405020304" pitchFamily="18" charset="0"/>
              </a:rPr>
              <a:t>Scope and Delimitation of </a:t>
            </a:r>
            <a:r>
              <a:rPr lang="en-GB" sz="2400" b="1" dirty="0">
                <a:solidFill>
                  <a:srgbClr val="0070C0"/>
                </a:solidFill>
                <a:latin typeface="Times New Roman" panose="02020603050405020304" pitchFamily="18" charset="0"/>
                <a:ea typeface="Times New Roman" panose="02020603050405020304" pitchFamily="18" charset="0"/>
              </a:rPr>
              <a:t>t</a:t>
            </a:r>
            <a:r>
              <a:rPr lang="en-GB" sz="2400" b="1" dirty="0">
                <a:solidFill>
                  <a:srgbClr val="0070C0"/>
                </a:solidFill>
                <a:effectLst/>
                <a:latin typeface="Times New Roman" panose="02020603050405020304" pitchFamily="18" charset="0"/>
                <a:ea typeface="Times New Roman" panose="02020603050405020304" pitchFamily="18" charset="0"/>
              </a:rPr>
              <a:t>he Study</a:t>
            </a:r>
            <a:endParaRPr lang="en-US" sz="2400" dirty="0">
              <a:solidFill>
                <a:srgbClr val="0070C0"/>
              </a:solidFill>
            </a:endParaRPr>
          </a:p>
        </p:txBody>
      </p:sp>
      <p:sp>
        <p:nvSpPr>
          <p:cNvPr id="3" name="Content Placeholder 2">
            <a:extLst>
              <a:ext uri="{FF2B5EF4-FFF2-40B4-BE49-F238E27FC236}">
                <a16:creationId xmlns:a16="http://schemas.microsoft.com/office/drawing/2014/main" id="{C6A06D0C-6216-CDCC-7ABE-61A421A44F64}"/>
              </a:ext>
            </a:extLst>
          </p:cNvPr>
          <p:cNvSpPr>
            <a:spLocks noGrp="1"/>
          </p:cNvSpPr>
          <p:nvPr>
            <p:ph idx="1"/>
          </p:nvPr>
        </p:nvSpPr>
        <p:spPr>
          <a:xfrm>
            <a:off x="139700" y="330293"/>
            <a:ext cx="8864600" cy="5370513"/>
          </a:xfrm>
        </p:spPr>
        <p:txBody>
          <a:bodyPr>
            <a:noAutofit/>
          </a:bodyPr>
          <a:lstStyle/>
          <a:p>
            <a:pPr marL="0" algn="just">
              <a:lnSpc>
                <a:spcPct val="200000"/>
              </a:lnSpc>
              <a:spcBef>
                <a:spcPts val="0"/>
              </a:spcBef>
            </a:pPr>
            <a:r>
              <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The study only covered E</a:t>
            </a:r>
            <a:r>
              <a:rPr lang="en-GB" sz="20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kiti, Ogun, Ondo, Osun, and Oyo states.</a:t>
            </a:r>
            <a:endPar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algn="just">
              <a:lnSpc>
                <a:spcPct val="200000"/>
              </a:lnSpc>
              <a:spcBef>
                <a:spcPts val="0"/>
              </a:spcBef>
            </a:pPr>
            <a:r>
              <a:rPr lang="en-GB" sz="20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The study period for the research was only 1986 to 2016.</a:t>
            </a:r>
          </a:p>
          <a:p>
            <a:pPr marL="0" marR="0" algn="just">
              <a:lnSpc>
                <a:spcPct val="200000"/>
              </a:lnSpc>
              <a:spcBef>
                <a:spcPts val="0"/>
              </a:spcBef>
              <a:spcAft>
                <a:spcPts val="0"/>
              </a:spcAft>
            </a:pPr>
            <a:r>
              <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The study focuses on carbon emissions from forest degradation and deforestation in the woodland and forest area</a:t>
            </a:r>
            <a:r>
              <a:rPr lang="en-GB"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s.</a:t>
            </a:r>
            <a:endPar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200000"/>
              </a:lnSpc>
              <a:spcBef>
                <a:spcPts val="0"/>
              </a:spcBef>
              <a:spcAft>
                <a:spcPts val="0"/>
              </a:spcAft>
            </a:pPr>
            <a:r>
              <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Field verification and field measurement in selected sampling locations for the purpose of validating the remote sensing result. </a:t>
            </a:r>
          </a:p>
          <a:p>
            <a:pPr marL="0" marR="0" algn="just">
              <a:lnSpc>
                <a:spcPct val="200000"/>
              </a:lnSpc>
              <a:spcBef>
                <a:spcPts val="0"/>
              </a:spcBef>
              <a:spcAft>
                <a:spcPts val="0"/>
              </a:spcAft>
            </a:pPr>
            <a:r>
              <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Therefore, the results were based on interpreted proxies from satellite imageries and limited field measurements.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20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The study was limited to Above Ground Biomass and its associated carbon pools because of its importance to forest and woodlands carbon fluxes.  </a:t>
            </a:r>
          </a:p>
          <a:p>
            <a:pPr>
              <a:lnSpc>
                <a:spcPct val="20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019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65BE-B331-4A50-A79E-6DEB0FB1B93A}"/>
              </a:ext>
            </a:extLst>
          </p:cNvPr>
          <p:cNvSpPr>
            <a:spLocks noGrp="1"/>
          </p:cNvSpPr>
          <p:nvPr>
            <p:ph type="title"/>
          </p:nvPr>
        </p:nvSpPr>
        <p:spPr>
          <a:xfrm>
            <a:off x="2941945" y="123826"/>
            <a:ext cx="4242913" cy="517358"/>
          </a:xfrm>
        </p:spPr>
        <p:txBody>
          <a:bodyPr>
            <a:noAutofit/>
          </a:bodyPr>
          <a:lstStyle/>
          <a:p>
            <a:pPr algn="ctr"/>
            <a:r>
              <a:rPr lang="en-GB" sz="2400" b="1" dirty="0">
                <a:solidFill>
                  <a:srgbClr val="0070C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Study Area</a:t>
            </a:r>
            <a:endParaRPr lang="en-US" sz="2400" dirty="0">
              <a:solidFill>
                <a:srgbClr val="0070C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41B926D-EAF2-4748-BC00-47C58364694B}"/>
              </a:ext>
            </a:extLst>
          </p:cNvPr>
          <p:cNvSpPr>
            <a:spLocks noGrp="1"/>
          </p:cNvSpPr>
          <p:nvPr>
            <p:ph idx="1"/>
          </p:nvPr>
        </p:nvSpPr>
        <p:spPr>
          <a:xfrm>
            <a:off x="204314" y="882848"/>
            <a:ext cx="3509655" cy="3263504"/>
          </a:xfrm>
        </p:spPr>
        <p:txBody>
          <a:bodyPr>
            <a:noAutofit/>
          </a:bodyPr>
          <a:lstStyle/>
          <a:p>
            <a:pPr algn="just">
              <a:lnSpc>
                <a:spcPct val="150000"/>
              </a:lnSpc>
            </a:pPr>
            <a:r>
              <a:rPr lang="en-GB" sz="1800" dirty="0">
                <a:solidFill>
                  <a:srgbClr val="000000"/>
                </a:solidFill>
                <a:latin typeface="Times New Roman" panose="02020603050405020304" pitchFamily="18" charset="0"/>
                <a:ea typeface="Calibri" panose="020F0502020204030204" pitchFamily="34" charset="0"/>
              </a:rPr>
              <a:t>This research covers Ekiti, Ogun, Ondo, Osun and Oyo States of Nigeria. </a:t>
            </a:r>
          </a:p>
          <a:p>
            <a:pPr algn="just">
              <a:lnSpc>
                <a:spcPct val="150000"/>
              </a:lnSpc>
            </a:pPr>
            <a:r>
              <a:rPr lang="en-GB" sz="1800" dirty="0">
                <a:solidFill>
                  <a:srgbClr val="000000"/>
                </a:solidFill>
                <a:latin typeface="Times New Roman" panose="02020603050405020304" pitchFamily="18" charset="0"/>
                <a:ea typeface="Calibri" panose="020F0502020204030204" pitchFamily="34" charset="0"/>
              </a:rPr>
              <a:t>It is defined by longitude 3</a:t>
            </a:r>
            <a:r>
              <a:rPr lang="en-GB" sz="1800" baseline="30000" dirty="0">
                <a:solidFill>
                  <a:srgbClr val="000000"/>
                </a:solidFill>
                <a:latin typeface="Times New Roman" panose="02020603050405020304" pitchFamily="18" charset="0"/>
                <a:ea typeface="Calibri" panose="020F0502020204030204" pitchFamily="34" charset="0"/>
              </a:rPr>
              <a:t>0 </a:t>
            </a:r>
            <a:r>
              <a:rPr lang="en-GB" sz="1800" dirty="0">
                <a:solidFill>
                  <a:srgbClr val="000000"/>
                </a:solidFill>
                <a:latin typeface="Times New Roman" panose="02020603050405020304" pitchFamily="18" charset="0"/>
                <a:ea typeface="Calibri" panose="020F0502020204030204" pitchFamily="34" charset="0"/>
              </a:rPr>
              <a:t>05</a:t>
            </a:r>
            <a:r>
              <a:rPr lang="en-GB" sz="1800" baseline="30000" dirty="0">
                <a:solidFill>
                  <a:srgbClr val="000000"/>
                </a:solidFill>
                <a:latin typeface="Times New Roman" panose="02020603050405020304" pitchFamily="18" charset="0"/>
                <a:ea typeface="Calibri" panose="020F0502020204030204" pitchFamily="34" charset="0"/>
              </a:rPr>
              <a:t>1</a:t>
            </a:r>
            <a:r>
              <a:rPr lang="en-GB" sz="1800" dirty="0">
                <a:solidFill>
                  <a:srgbClr val="000000"/>
                </a:solidFill>
                <a:latin typeface="Times New Roman" panose="02020603050405020304" pitchFamily="18" charset="0"/>
                <a:ea typeface="Calibri" panose="020F0502020204030204" pitchFamily="34" charset="0"/>
              </a:rPr>
              <a:t> to 5</a:t>
            </a:r>
            <a:r>
              <a:rPr lang="en-GB" sz="1800" baseline="30000" dirty="0">
                <a:solidFill>
                  <a:srgbClr val="000000"/>
                </a:solidFill>
                <a:latin typeface="Times New Roman" panose="02020603050405020304" pitchFamily="18" charset="0"/>
                <a:ea typeface="Calibri" panose="020F0502020204030204" pitchFamily="34" charset="0"/>
              </a:rPr>
              <a:t>0 </a:t>
            </a:r>
            <a:r>
              <a:rPr lang="en-GB" sz="1800" dirty="0" err="1">
                <a:solidFill>
                  <a:srgbClr val="000000"/>
                </a:solidFill>
                <a:latin typeface="Times New Roman" panose="02020603050405020304" pitchFamily="18" charset="0"/>
                <a:ea typeface="Calibri" panose="020F0502020204030204" pitchFamily="34" charset="0"/>
              </a:rPr>
              <a:t>25</a:t>
            </a:r>
            <a:r>
              <a:rPr lang="en-GB" sz="1800" baseline="30000" dirty="0" err="1">
                <a:solidFill>
                  <a:srgbClr val="000000"/>
                </a:solidFill>
                <a:latin typeface="Times New Roman" panose="02020603050405020304" pitchFamily="18" charset="0"/>
                <a:ea typeface="Calibri" panose="020F0502020204030204" pitchFamily="34" charset="0"/>
              </a:rPr>
              <a:t>1</a:t>
            </a:r>
            <a:r>
              <a:rPr lang="en-GB" sz="1800" dirty="0" err="1">
                <a:solidFill>
                  <a:srgbClr val="000000"/>
                </a:solidFill>
                <a:latin typeface="Times New Roman" panose="02020603050405020304" pitchFamily="18" charset="0"/>
                <a:ea typeface="Calibri" panose="020F0502020204030204" pitchFamily="34" charset="0"/>
              </a:rPr>
              <a:t>East</a:t>
            </a:r>
            <a:r>
              <a:rPr lang="en-GB" sz="1800" dirty="0">
                <a:solidFill>
                  <a:srgbClr val="000000"/>
                </a:solidFill>
                <a:latin typeface="Times New Roman" panose="02020603050405020304" pitchFamily="18" charset="0"/>
                <a:ea typeface="Calibri" panose="020F0502020204030204" pitchFamily="34" charset="0"/>
              </a:rPr>
              <a:t> and Latitude 6</a:t>
            </a:r>
            <a:r>
              <a:rPr lang="en-GB" sz="1800" baseline="30000" dirty="0">
                <a:solidFill>
                  <a:srgbClr val="000000"/>
                </a:solidFill>
                <a:latin typeface="Times New Roman" panose="02020603050405020304" pitchFamily="18" charset="0"/>
                <a:ea typeface="Calibri" panose="020F0502020204030204" pitchFamily="34" charset="0"/>
              </a:rPr>
              <a:t>0 </a:t>
            </a:r>
            <a:r>
              <a:rPr lang="en-GB" sz="1800" dirty="0" err="1">
                <a:solidFill>
                  <a:srgbClr val="000000"/>
                </a:solidFill>
                <a:latin typeface="Times New Roman" panose="02020603050405020304" pitchFamily="18" charset="0"/>
                <a:ea typeface="Calibri" panose="020F0502020204030204" pitchFamily="34" charset="0"/>
              </a:rPr>
              <a:t>05</a:t>
            </a:r>
            <a:r>
              <a:rPr lang="en-GB" sz="1800" baseline="30000" dirty="0" err="1">
                <a:solidFill>
                  <a:srgbClr val="000000"/>
                </a:solidFill>
                <a:latin typeface="Times New Roman" panose="02020603050405020304" pitchFamily="18" charset="0"/>
                <a:ea typeface="Calibri" panose="020F0502020204030204" pitchFamily="34" charset="0"/>
              </a:rPr>
              <a:t>1</a:t>
            </a:r>
            <a:r>
              <a:rPr lang="en-GB" sz="1800" dirty="0" err="1">
                <a:solidFill>
                  <a:srgbClr val="000000"/>
                </a:solidFill>
                <a:latin typeface="Times New Roman" panose="02020603050405020304" pitchFamily="18" charset="0"/>
                <a:ea typeface="Calibri" panose="020F0502020204030204" pitchFamily="34" charset="0"/>
              </a:rPr>
              <a:t>N</a:t>
            </a:r>
            <a:r>
              <a:rPr lang="en-GB" sz="1800" dirty="0">
                <a:solidFill>
                  <a:srgbClr val="000000"/>
                </a:solidFill>
                <a:latin typeface="Times New Roman" panose="02020603050405020304" pitchFamily="18" charset="0"/>
                <a:ea typeface="Calibri" panose="020F0502020204030204" pitchFamily="34" charset="0"/>
              </a:rPr>
              <a:t> to 9</a:t>
            </a:r>
            <a:r>
              <a:rPr lang="en-GB" sz="1800" baseline="30000" dirty="0">
                <a:solidFill>
                  <a:srgbClr val="000000"/>
                </a:solidFill>
                <a:latin typeface="Times New Roman" panose="02020603050405020304" pitchFamily="18" charset="0"/>
                <a:ea typeface="Calibri" panose="020F0502020204030204" pitchFamily="34" charset="0"/>
              </a:rPr>
              <a:t>0 </a:t>
            </a:r>
            <a:r>
              <a:rPr lang="en-GB" sz="1800" dirty="0" err="1">
                <a:solidFill>
                  <a:srgbClr val="000000"/>
                </a:solidFill>
                <a:latin typeface="Times New Roman" panose="02020603050405020304" pitchFamily="18" charset="0"/>
                <a:ea typeface="Calibri" panose="020F0502020204030204" pitchFamily="34" charset="0"/>
              </a:rPr>
              <a:t>10</a:t>
            </a:r>
            <a:r>
              <a:rPr lang="en-GB" sz="1800" baseline="30000" dirty="0" err="1">
                <a:solidFill>
                  <a:srgbClr val="000000"/>
                </a:solidFill>
                <a:latin typeface="Times New Roman" panose="02020603050405020304" pitchFamily="18" charset="0"/>
                <a:ea typeface="Calibri" panose="020F0502020204030204" pitchFamily="34" charset="0"/>
              </a:rPr>
              <a:t>1</a:t>
            </a:r>
            <a:r>
              <a:rPr lang="en-GB" sz="1800" dirty="0" err="1">
                <a:solidFill>
                  <a:srgbClr val="000000"/>
                </a:solidFill>
                <a:latin typeface="Times New Roman" panose="02020603050405020304" pitchFamily="18" charset="0"/>
                <a:ea typeface="Calibri" panose="020F0502020204030204" pitchFamily="34" charset="0"/>
              </a:rPr>
              <a:t>North</a:t>
            </a:r>
            <a:r>
              <a:rPr lang="en-GB" sz="1800" dirty="0">
                <a:solidFill>
                  <a:srgbClr val="000000"/>
                </a:solidFill>
                <a:latin typeface="Times New Roman" panose="02020603050405020304" pitchFamily="18" charset="0"/>
                <a:ea typeface="Calibri" panose="020F0502020204030204" pitchFamily="34" charset="0"/>
              </a:rPr>
              <a:t>. </a:t>
            </a:r>
          </a:p>
          <a:p>
            <a:pPr algn="just">
              <a:lnSpc>
                <a:spcPct val="150000"/>
              </a:lnSpc>
            </a:pPr>
            <a:r>
              <a:rPr lang="en-GB" sz="1800" dirty="0">
                <a:solidFill>
                  <a:srgbClr val="000000"/>
                </a:solidFill>
                <a:latin typeface="Times New Roman" panose="02020603050405020304" pitchFamily="18" charset="0"/>
                <a:ea typeface="Calibri" panose="020F0502020204030204" pitchFamily="34" charset="0"/>
              </a:rPr>
              <a:t>It covers approximately 6,364,030 ha (</a:t>
            </a:r>
            <a:r>
              <a:rPr lang="en-GB" sz="1800" dirty="0" err="1">
                <a:solidFill>
                  <a:srgbClr val="000000"/>
                </a:solidFill>
                <a:latin typeface="Times New Roman" panose="02020603050405020304" pitchFamily="18" charset="0"/>
                <a:ea typeface="Calibri" panose="020F0502020204030204" pitchFamily="34" charset="0"/>
              </a:rPr>
              <a:t>63,641km</a:t>
            </a:r>
            <a:r>
              <a:rPr lang="en-GB" sz="1800" baseline="30000" dirty="0" err="1">
                <a:solidFill>
                  <a:srgbClr val="000000"/>
                </a:solidFill>
                <a:latin typeface="Times New Roman" panose="02020603050405020304" pitchFamily="18" charset="0"/>
                <a:ea typeface="Calibri" panose="020F0502020204030204" pitchFamily="34" charset="0"/>
              </a:rPr>
              <a:t>2</a:t>
            </a:r>
            <a:r>
              <a:rPr lang="en-GB" sz="1800" dirty="0">
                <a:solidFill>
                  <a:srgbClr val="000000"/>
                </a:solidFill>
                <a:latin typeface="Times New Roman" panose="02020603050405020304" pitchFamily="18" charset="0"/>
                <a:ea typeface="Calibri" panose="020F0502020204030204" pitchFamily="34" charset="0"/>
              </a:rPr>
              <a:t>) in the areal extent.</a:t>
            </a:r>
          </a:p>
          <a:p>
            <a:pPr algn="just">
              <a:lnSpc>
                <a:spcPct val="150000"/>
              </a:lnSpc>
            </a:pPr>
            <a:r>
              <a:rPr lang="en-GB" sz="1800" dirty="0">
                <a:solidFill>
                  <a:srgbClr val="000000"/>
                </a:solidFill>
                <a:latin typeface="Times New Roman" panose="02020603050405020304" pitchFamily="18" charset="0"/>
                <a:ea typeface="Calibri" panose="020F0502020204030204" pitchFamily="34" charset="0"/>
              </a:rPr>
              <a:t>It has the highest number of forest reserves in Nigeria.</a:t>
            </a:r>
            <a:endParaRPr lang="en-US" sz="1800" dirty="0"/>
          </a:p>
        </p:txBody>
      </p:sp>
      <p:pic>
        <p:nvPicPr>
          <p:cNvPr id="4" name="Picture 3">
            <a:extLst>
              <a:ext uri="{FF2B5EF4-FFF2-40B4-BE49-F238E27FC236}">
                <a16:creationId xmlns:a16="http://schemas.microsoft.com/office/drawing/2014/main" id="{BDBAE695-85C7-4E79-9777-3EE5382BC8A2}"/>
              </a:ext>
            </a:extLst>
          </p:cNvPr>
          <p:cNvPicPr>
            <a:picLocks noChangeAspect="1"/>
          </p:cNvPicPr>
          <p:nvPr/>
        </p:nvPicPr>
        <p:blipFill>
          <a:blip r:embed="rId2"/>
          <a:stretch>
            <a:fillRect/>
          </a:stretch>
        </p:blipFill>
        <p:spPr>
          <a:xfrm>
            <a:off x="3907145" y="1671578"/>
            <a:ext cx="5234391" cy="3700522"/>
          </a:xfrm>
          <a:prstGeom prst="rect">
            <a:avLst/>
          </a:prstGeom>
        </p:spPr>
      </p:pic>
      <p:sp>
        <p:nvSpPr>
          <p:cNvPr id="5" name="Rectangle: Rounded Corners 4">
            <a:extLst>
              <a:ext uri="{FF2B5EF4-FFF2-40B4-BE49-F238E27FC236}">
                <a16:creationId xmlns:a16="http://schemas.microsoft.com/office/drawing/2014/main" id="{E35100DF-E384-F733-D910-3A5781FAEDCC}"/>
              </a:ext>
            </a:extLst>
          </p:cNvPr>
          <p:cNvSpPr/>
          <p:nvPr/>
        </p:nvSpPr>
        <p:spPr>
          <a:xfrm>
            <a:off x="85892" y="641184"/>
            <a:ext cx="3746500" cy="520081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507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TM03090434[[fn=Wood Type]]</Template>
  <TotalTime>19088</TotalTime>
  <Words>2018</Words>
  <Application>Microsoft Office PowerPoint</Application>
  <PresentationFormat>On-screen Show (4:3)</PresentationFormat>
  <Paragraphs>413</Paragraphs>
  <Slides>32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Arial Black</vt:lpstr>
      <vt:lpstr>Bauhaus 93</vt:lpstr>
      <vt:lpstr>Calibri</vt:lpstr>
      <vt:lpstr>Cambria Math</vt:lpstr>
      <vt:lpstr>Rockwell</vt:lpstr>
      <vt:lpstr>Rockwell Condensed</vt:lpstr>
      <vt:lpstr>Symbol</vt:lpstr>
      <vt:lpstr>Times New Roman</vt:lpstr>
      <vt:lpstr>Wingdings</vt:lpstr>
      <vt:lpstr>Wood Type</vt:lpstr>
      <vt:lpstr> TITLE: ABOVEGROUND BIOMASS CHANGE AND TERRESTRIAL CARBON STOCK IN THE FOREST AND WOODLAND AREAS OF SOUTHWESTERN NIGERIA</vt:lpstr>
      <vt:lpstr>Background of the Study</vt:lpstr>
      <vt:lpstr>Statement of Problem</vt:lpstr>
      <vt:lpstr>PowerPoint Presentation</vt:lpstr>
      <vt:lpstr>Aim and Objectives</vt:lpstr>
      <vt:lpstr>Research Questions</vt:lpstr>
      <vt:lpstr>Significance of the Study</vt:lpstr>
      <vt:lpstr>Scope and Delimitation of the Study</vt:lpstr>
      <vt:lpstr>Study Area</vt:lpstr>
      <vt:lpstr>Literature Review and Conceptual Framework</vt:lpstr>
      <vt:lpstr> </vt:lpstr>
      <vt:lpstr>PowerPoint Presentation</vt:lpstr>
      <vt:lpstr>PowerPoint Presentation</vt:lpstr>
      <vt:lpstr>Field Data Sampling for Remote Sensing Validation</vt:lpstr>
      <vt:lpstr>PowerPoint Presentation</vt:lpstr>
      <vt:lpstr>Samples Processing</vt:lpstr>
      <vt:lpstr>Results and Discussion</vt:lpstr>
      <vt:lpstr>Land use/landcover change pattern across the study area</vt:lpstr>
      <vt:lpstr>Savannah and Forest Loss/gain Pattern</vt:lpstr>
      <vt:lpstr>OBJECTIVE 2 – Trends and Pattern of Above ground Biomass Change across the land use</vt:lpstr>
      <vt:lpstr>Biomass change pattern across the study area</vt:lpstr>
      <vt:lpstr>OBJECTIVE 3 - Carbon Fluxes in the Forest and Woodland areas between 1986 and 2016</vt:lpstr>
      <vt:lpstr>Carbon stock fluxes across the study area</vt:lpstr>
      <vt:lpstr>Field Measured Carbon Estimation</vt:lpstr>
      <vt:lpstr>Carbon Across Land Use In The Study Area</vt:lpstr>
      <vt:lpstr>OBJECTIVE 4 - Carbon Stock Projection</vt:lpstr>
      <vt:lpstr>Model Validation:  Agreement between Remote Sensing Carbon and Field Measured Carbon</vt:lpstr>
      <vt:lpstr>Summary of findings</vt:lpstr>
      <vt:lpstr>Conclusion</vt:lpstr>
      <vt:lpstr>Recommendations</vt:lpstr>
      <vt:lpstr>Contribution to Knowledge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SENSING ASSESSMENT OF ABOVEGROUND BIOMASS CHANGE AND TERRESTRIAL CARBON FLUXES IN THE FOREST AND WOODLAND AREAS OF SW NIGERIA</dc:title>
  <dc:creator>SAMUEL UDOFIA</dc:creator>
  <cp:lastModifiedBy>Data  Analysis</cp:lastModifiedBy>
  <cp:revision>34</cp:revision>
  <dcterms:created xsi:type="dcterms:W3CDTF">2021-10-10T05:14:26Z</dcterms:created>
  <dcterms:modified xsi:type="dcterms:W3CDTF">2024-07-31T04:39:25Z</dcterms:modified>
</cp:coreProperties>
</file>